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Lst>
  <p:sldSz cy="10287000" cx="18288000"/>
  <p:notesSz cx="6858000" cy="9144000"/>
  <p:embeddedFontLst>
    <p:embeddedFont>
      <p:font typeface="Proxima Nova"/>
      <p:regular r:id="rId10"/>
      <p:bold r:id="rId11"/>
      <p:italic r:id="rId12"/>
      <p:boldItalic r:id="rId13"/>
    </p:embeddedFont>
    <p:embeddedFont>
      <p:font typeface="Arimo"/>
      <p:regular r:id="rId14"/>
      <p:bold r:id="rId15"/>
      <p:italic r:id="rId16"/>
      <p:boldItalic r:id="rId17"/>
    </p:embeddedFont>
    <p:embeddedFont>
      <p:font typeface="Inter"/>
      <p:bold r:id="rId18"/>
      <p:boldItalic r:id="rId19"/>
    </p:embeddedFont>
    <p:embeddedFont>
      <p:font typeface="Montserrat"/>
      <p:bold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2" roundtripDataSignature="AMtx7mjRnvS3Z0T4svMHSY2uPPuoVv8V2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11" Type="http://schemas.openxmlformats.org/officeDocument/2006/relationships/font" Target="fonts/ProximaNova-bold.fntdata"/><Relationship Id="rId22" Type="http://customschemas.google.com/relationships/presentationmetadata" Target="metadata"/><Relationship Id="rId10" Type="http://schemas.openxmlformats.org/officeDocument/2006/relationships/font" Target="fonts/ProximaNova-regular.fntdata"/><Relationship Id="rId21" Type="http://schemas.openxmlformats.org/officeDocument/2006/relationships/font" Target="fonts/Montserrat-boldItalic.fntdata"/><Relationship Id="rId13" Type="http://schemas.openxmlformats.org/officeDocument/2006/relationships/font" Target="fonts/ProximaNova-boldItalic.fntdata"/><Relationship Id="rId12" Type="http://schemas.openxmlformats.org/officeDocument/2006/relationships/font" Target="fonts/ProximaNova-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rimo-bold.fntdata"/><Relationship Id="rId14" Type="http://schemas.openxmlformats.org/officeDocument/2006/relationships/font" Target="fonts/Arimo-regular.fntdata"/><Relationship Id="rId17" Type="http://schemas.openxmlformats.org/officeDocument/2006/relationships/font" Target="fonts/Arimo-boldItalic.fntdata"/><Relationship Id="rId16" Type="http://schemas.openxmlformats.org/officeDocument/2006/relationships/font" Target="fonts/Arimo-italic.fntdata"/><Relationship Id="rId5" Type="http://schemas.openxmlformats.org/officeDocument/2006/relationships/notesMaster" Target="notesMasters/notesMaster1.xml"/><Relationship Id="rId19" Type="http://schemas.openxmlformats.org/officeDocument/2006/relationships/font" Target="fonts/Inter-boldItalic.fntdata"/><Relationship Id="rId6" Type="http://schemas.openxmlformats.org/officeDocument/2006/relationships/slide" Target="slides/slide1.xml"/><Relationship Id="rId18" Type="http://schemas.openxmlformats.org/officeDocument/2006/relationships/font" Target="fonts/Inter-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4"/>
          <p:cNvSpPr/>
          <p:nvPr>
            <p:ph idx="2" type="pic"/>
          </p:nvPr>
        </p:nvSpPr>
        <p:spPr>
          <a:xfrm>
            <a:off x="1792288" y="612775"/>
            <a:ext cx="5486400" cy="4114800"/>
          </a:xfrm>
          <a:prstGeom prst="rect">
            <a:avLst/>
          </a:prstGeom>
          <a:noFill/>
          <a:ln>
            <a:noFill/>
          </a:ln>
        </p:spPr>
      </p:sp>
      <p:sp>
        <p:nvSpPr>
          <p:cNvPr id="64" name="Google Shape;64;p1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image" Target="../media/image24.png"/><Relationship Id="rId13" Type="http://schemas.openxmlformats.org/officeDocument/2006/relationships/image" Target="../media/image26.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23.png"/><Relationship Id="rId14" Type="http://schemas.openxmlformats.org/officeDocument/2006/relationships/image" Target="../media/image9.png"/><Relationship Id="rId5" Type="http://schemas.openxmlformats.org/officeDocument/2006/relationships/image" Target="../media/image13.png"/><Relationship Id="rId6" Type="http://schemas.openxmlformats.org/officeDocument/2006/relationships/image" Target="../media/image5.png"/><Relationship Id="rId7" Type="http://schemas.openxmlformats.org/officeDocument/2006/relationships/image" Target="../media/image7.pn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28.png"/><Relationship Id="rId12"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16.png"/><Relationship Id="rId7" Type="http://schemas.openxmlformats.org/officeDocument/2006/relationships/image" Target="../media/image6.png"/><Relationship Id="rId8"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20.png"/><Relationship Id="rId7"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nvSpPr>
        <p:spPr>
          <a:xfrm>
            <a:off x="687904" y="1655676"/>
            <a:ext cx="10462547" cy="983347"/>
          </a:xfrm>
          <a:prstGeom prst="rect">
            <a:avLst/>
          </a:prstGeom>
          <a:noFill/>
          <a:ln>
            <a:noFill/>
          </a:ln>
        </p:spPr>
        <p:txBody>
          <a:bodyPr anchorCtr="0" anchor="t" bIns="0" lIns="0" spcFirstLastPara="1" rIns="0" wrap="square" tIns="0">
            <a:spAutoFit/>
          </a:bodyPr>
          <a:lstStyle/>
          <a:p>
            <a:pPr indent="0" lvl="0" marL="0" marR="0" rtl="0" algn="l">
              <a:lnSpc>
                <a:spcPct val="118012"/>
              </a:lnSpc>
              <a:spcBef>
                <a:spcPts val="0"/>
              </a:spcBef>
              <a:spcAft>
                <a:spcPts val="0"/>
              </a:spcAft>
              <a:buNone/>
            </a:pPr>
            <a:r>
              <a:rPr b="1" i="0" lang="en-US" sz="6562" u="none" cap="none" strike="noStrike">
                <a:solidFill>
                  <a:srgbClr val="000000"/>
                </a:solidFill>
                <a:latin typeface="Inter"/>
                <a:ea typeface="Inter"/>
                <a:cs typeface="Inter"/>
                <a:sym typeface="Inter"/>
              </a:rPr>
              <a:t>Presentation Template</a:t>
            </a:r>
            <a:endParaRPr/>
          </a:p>
        </p:txBody>
      </p:sp>
      <p:sp>
        <p:nvSpPr>
          <p:cNvPr id="85" name="Google Shape;85;p1"/>
          <p:cNvSpPr/>
          <p:nvPr/>
        </p:nvSpPr>
        <p:spPr>
          <a:xfrm>
            <a:off x="0" y="0"/>
            <a:ext cx="3755066" cy="1927505"/>
          </a:xfrm>
          <a:custGeom>
            <a:rect b="b" l="l" r="r" t="t"/>
            <a:pathLst>
              <a:path extrusionOk="0" h="1927505" w="3755066">
                <a:moveTo>
                  <a:pt x="0" y="0"/>
                </a:moveTo>
                <a:lnTo>
                  <a:pt x="3755066" y="0"/>
                </a:lnTo>
                <a:lnTo>
                  <a:pt x="3755066" y="1927505"/>
                </a:lnTo>
                <a:lnTo>
                  <a:pt x="0" y="1927505"/>
                </a:lnTo>
                <a:lnTo>
                  <a:pt x="0" y="0"/>
                </a:lnTo>
                <a:close/>
              </a:path>
            </a:pathLst>
          </a:custGeom>
          <a:blipFill rotWithShape="1">
            <a:blip r:embed="rId3">
              <a:alphaModFix/>
            </a:blip>
            <a:stretch>
              <a:fillRect b="0" l="0" r="0" t="0"/>
            </a:stretch>
          </a:blipFill>
          <a:ln>
            <a:noFill/>
          </a:ln>
        </p:spPr>
      </p:sp>
      <p:grpSp>
        <p:nvGrpSpPr>
          <p:cNvPr id="86" name="Google Shape;86;p1"/>
          <p:cNvGrpSpPr/>
          <p:nvPr/>
        </p:nvGrpSpPr>
        <p:grpSpPr>
          <a:xfrm>
            <a:off x="687904" y="2575853"/>
            <a:ext cx="5351299" cy="286361"/>
            <a:chOff x="0" y="-38100"/>
            <a:chExt cx="1178157" cy="63047"/>
          </a:xfrm>
        </p:grpSpPr>
        <p:sp>
          <p:nvSpPr>
            <p:cNvPr id="87" name="Google Shape;87;p1"/>
            <p:cNvSpPr/>
            <p:nvPr/>
          </p:nvSpPr>
          <p:spPr>
            <a:xfrm>
              <a:off x="0" y="0"/>
              <a:ext cx="1178157" cy="24947"/>
            </a:xfrm>
            <a:custGeom>
              <a:rect b="b" l="l" r="r" t="t"/>
              <a:pathLst>
                <a:path extrusionOk="0" h="24947" w="1178157">
                  <a:moveTo>
                    <a:pt x="0" y="0"/>
                  </a:moveTo>
                  <a:lnTo>
                    <a:pt x="1178157" y="0"/>
                  </a:lnTo>
                  <a:lnTo>
                    <a:pt x="1178157" y="24947"/>
                  </a:lnTo>
                  <a:lnTo>
                    <a:pt x="0" y="24947"/>
                  </a:lnTo>
                  <a:close/>
                </a:path>
              </a:pathLst>
            </a:custGeom>
            <a:solidFill>
              <a:srgbClr val="D9D9D9"/>
            </a:solidFill>
            <a:ln>
              <a:noFill/>
            </a:ln>
          </p:spPr>
        </p:sp>
        <p:sp>
          <p:nvSpPr>
            <p:cNvPr id="88" name="Google Shape;88;p1"/>
            <p:cNvSpPr txBox="1"/>
            <p:nvPr/>
          </p:nvSpPr>
          <p:spPr>
            <a:xfrm>
              <a:off x="0" y="-38100"/>
              <a:ext cx="1178157" cy="63047"/>
            </a:xfrm>
            <a:prstGeom prst="rect">
              <a:avLst/>
            </a:prstGeom>
            <a:noFill/>
            <a:ln>
              <a:noFill/>
            </a:ln>
          </p:spPr>
          <p:txBody>
            <a:bodyPr anchorCtr="0" anchor="ctr" bIns="60750" lIns="60750" spcFirstLastPara="1" rIns="60750" wrap="square" tIns="607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9" name="Google Shape;89;p1"/>
          <p:cNvGrpSpPr/>
          <p:nvPr/>
        </p:nvGrpSpPr>
        <p:grpSpPr>
          <a:xfrm>
            <a:off x="687904" y="4502443"/>
            <a:ext cx="7981179" cy="5588774"/>
            <a:chOff x="0" y="-38100"/>
            <a:chExt cx="2102039" cy="1471941"/>
          </a:xfrm>
        </p:grpSpPr>
        <p:sp>
          <p:nvSpPr>
            <p:cNvPr id="90" name="Google Shape;90;p1"/>
            <p:cNvSpPr/>
            <p:nvPr/>
          </p:nvSpPr>
          <p:spPr>
            <a:xfrm>
              <a:off x="0" y="0"/>
              <a:ext cx="2102039" cy="1433840"/>
            </a:xfrm>
            <a:custGeom>
              <a:rect b="b" l="l" r="r" t="t"/>
              <a:pathLst>
                <a:path extrusionOk="0" h="1433840" w="2102039">
                  <a:moveTo>
                    <a:pt x="0" y="0"/>
                  </a:moveTo>
                  <a:lnTo>
                    <a:pt x="2102039" y="0"/>
                  </a:lnTo>
                  <a:lnTo>
                    <a:pt x="2102039" y="1433840"/>
                  </a:lnTo>
                  <a:lnTo>
                    <a:pt x="0" y="1433840"/>
                  </a:lnTo>
                  <a:close/>
                </a:path>
              </a:pathLst>
            </a:custGeom>
            <a:solidFill>
              <a:srgbClr val="F1F1F1"/>
            </a:solidFill>
            <a:ln>
              <a:noFill/>
            </a:ln>
          </p:spPr>
        </p:sp>
        <p:sp>
          <p:nvSpPr>
            <p:cNvPr id="91" name="Google Shape;91;p1"/>
            <p:cNvSpPr txBox="1"/>
            <p:nvPr/>
          </p:nvSpPr>
          <p:spPr>
            <a:xfrm>
              <a:off x="0" y="-38100"/>
              <a:ext cx="2102039" cy="14719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2" name="Google Shape;92;p1"/>
          <p:cNvGrpSpPr/>
          <p:nvPr/>
        </p:nvGrpSpPr>
        <p:grpSpPr>
          <a:xfrm>
            <a:off x="9245122" y="4502443"/>
            <a:ext cx="8391630" cy="3619297"/>
            <a:chOff x="0" y="-38100"/>
            <a:chExt cx="2210141" cy="953231"/>
          </a:xfrm>
        </p:grpSpPr>
        <p:sp>
          <p:nvSpPr>
            <p:cNvPr id="93" name="Google Shape;93;p1"/>
            <p:cNvSpPr/>
            <p:nvPr/>
          </p:nvSpPr>
          <p:spPr>
            <a:xfrm>
              <a:off x="0" y="0"/>
              <a:ext cx="2210141" cy="915131"/>
            </a:xfrm>
            <a:custGeom>
              <a:rect b="b" l="l" r="r" t="t"/>
              <a:pathLst>
                <a:path extrusionOk="0" h="915131" w="2210141">
                  <a:moveTo>
                    <a:pt x="0" y="0"/>
                  </a:moveTo>
                  <a:lnTo>
                    <a:pt x="2210141" y="0"/>
                  </a:lnTo>
                  <a:lnTo>
                    <a:pt x="2210141" y="915131"/>
                  </a:lnTo>
                  <a:lnTo>
                    <a:pt x="0" y="915131"/>
                  </a:lnTo>
                  <a:close/>
                </a:path>
              </a:pathLst>
            </a:custGeom>
            <a:solidFill>
              <a:srgbClr val="F1F1F1"/>
            </a:solidFill>
            <a:ln>
              <a:noFill/>
            </a:ln>
          </p:spPr>
        </p:sp>
        <p:sp>
          <p:nvSpPr>
            <p:cNvPr id="94" name="Google Shape;94;p1"/>
            <p:cNvSpPr txBox="1"/>
            <p:nvPr/>
          </p:nvSpPr>
          <p:spPr>
            <a:xfrm>
              <a:off x="0" y="-38100"/>
              <a:ext cx="2210141" cy="9532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5" name="Google Shape;95;p1"/>
          <p:cNvSpPr/>
          <p:nvPr/>
        </p:nvSpPr>
        <p:spPr>
          <a:xfrm>
            <a:off x="9388102" y="8578941"/>
            <a:ext cx="1153886" cy="1153886"/>
          </a:xfrm>
          <a:custGeom>
            <a:rect b="b" l="l" r="r" t="t"/>
            <a:pathLst>
              <a:path extrusionOk="0" h="1153886" w="1153886">
                <a:moveTo>
                  <a:pt x="0" y="0"/>
                </a:moveTo>
                <a:lnTo>
                  <a:pt x="1153885" y="0"/>
                </a:lnTo>
                <a:lnTo>
                  <a:pt x="1153885" y="1153885"/>
                </a:lnTo>
                <a:lnTo>
                  <a:pt x="0" y="1153885"/>
                </a:lnTo>
                <a:lnTo>
                  <a:pt x="0" y="0"/>
                </a:lnTo>
                <a:close/>
              </a:path>
            </a:pathLst>
          </a:custGeom>
          <a:blipFill rotWithShape="1">
            <a:blip r:embed="rId4">
              <a:alphaModFix/>
            </a:blip>
            <a:stretch>
              <a:fillRect b="0" l="0" r="0" t="0"/>
            </a:stretch>
          </a:blipFill>
          <a:ln>
            <a:noFill/>
          </a:ln>
        </p:spPr>
      </p:sp>
      <p:sp>
        <p:nvSpPr>
          <p:cNvPr id="96" name="Google Shape;96;p1"/>
          <p:cNvSpPr txBox="1"/>
          <p:nvPr/>
        </p:nvSpPr>
        <p:spPr>
          <a:xfrm>
            <a:off x="687904" y="3076114"/>
            <a:ext cx="16707059" cy="1323340"/>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1" i="0" lang="en-US" sz="1899" u="none" cap="none" strike="noStrike">
                <a:solidFill>
                  <a:srgbClr val="000000"/>
                </a:solidFill>
                <a:latin typeface="Arial"/>
                <a:ea typeface="Arial"/>
                <a:cs typeface="Arial"/>
                <a:sym typeface="Arial"/>
              </a:rPr>
              <a:t>Purpose of These Slides</a:t>
            </a:r>
            <a:endParaRPr/>
          </a:p>
          <a:p>
            <a:pPr indent="0" lvl="0" marL="0" marR="0" rtl="0" algn="l">
              <a:lnSpc>
                <a:spcPct val="140021"/>
              </a:lnSpc>
              <a:spcBef>
                <a:spcPts val="0"/>
              </a:spcBef>
              <a:spcAft>
                <a:spcPts val="0"/>
              </a:spcAft>
              <a:buNone/>
            </a:pPr>
            <a:r>
              <a:rPr b="0" i="0" lang="en-US" sz="1899" u="none" cap="none" strike="noStrike">
                <a:solidFill>
                  <a:srgbClr val="000000"/>
                </a:solidFill>
                <a:latin typeface="Arial"/>
                <a:ea typeface="Arial"/>
                <a:cs typeface="Arial"/>
                <a:sym typeface="Arial"/>
              </a:rPr>
              <a:t>These slides provide compelling national and Arizona-specific statistics on health professional burnout and workforce shortages, along with the implications for patient care quality and access. They are designed to strengthen your presentation or support your ask for well-being initiatives by clearly illustrating the urgency and impact of health workforce wellbeing.</a:t>
            </a:r>
            <a:endParaRPr/>
          </a:p>
        </p:txBody>
      </p:sp>
      <p:sp>
        <p:nvSpPr>
          <p:cNvPr id="97" name="Google Shape;97;p1"/>
          <p:cNvSpPr txBox="1"/>
          <p:nvPr/>
        </p:nvSpPr>
        <p:spPr>
          <a:xfrm>
            <a:off x="942462" y="4722362"/>
            <a:ext cx="3188677" cy="323215"/>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1" i="0" lang="en-US" sz="1899" u="none" cap="none" strike="noStrike">
                <a:solidFill>
                  <a:srgbClr val="000000"/>
                </a:solidFill>
                <a:latin typeface="Arial"/>
                <a:ea typeface="Arial"/>
                <a:cs typeface="Arial"/>
                <a:sym typeface="Arial"/>
              </a:rPr>
              <a:t>How to Use These Slides</a:t>
            </a:r>
            <a:endParaRPr/>
          </a:p>
        </p:txBody>
      </p:sp>
      <p:sp>
        <p:nvSpPr>
          <p:cNvPr id="98" name="Google Shape;98;p1"/>
          <p:cNvSpPr txBox="1"/>
          <p:nvPr/>
        </p:nvSpPr>
        <p:spPr>
          <a:xfrm>
            <a:off x="1072529" y="5255756"/>
            <a:ext cx="7596600" cy="4289400"/>
          </a:xfrm>
          <a:prstGeom prst="rect">
            <a:avLst/>
          </a:prstGeom>
          <a:noFill/>
          <a:ln>
            <a:noFill/>
          </a:ln>
        </p:spPr>
        <p:txBody>
          <a:bodyPr anchorCtr="0" anchor="t" bIns="0" lIns="0" spcFirstLastPara="1" rIns="0" wrap="square" tIns="0">
            <a:spAutoFit/>
          </a:bodyPr>
          <a:lstStyle/>
          <a:p>
            <a:pPr indent="-192404" lvl="1" marL="410208" marR="0" rtl="0" algn="l">
              <a:lnSpc>
                <a:spcPct val="140021"/>
              </a:lnSpc>
              <a:spcBef>
                <a:spcPts val="0"/>
              </a:spcBef>
              <a:spcAft>
                <a:spcPts val="0"/>
              </a:spcAft>
              <a:buClr>
                <a:srgbClr val="000000"/>
              </a:buClr>
              <a:buSzPts val="1699"/>
              <a:buFont typeface="Arial"/>
              <a:buChar char="•"/>
            </a:pPr>
            <a:r>
              <a:rPr b="1" i="0" lang="en-US" sz="1699" u="none" cap="none" strike="noStrike">
                <a:solidFill>
                  <a:srgbClr val="000000"/>
                </a:solidFill>
                <a:latin typeface="Arial"/>
                <a:ea typeface="Arial"/>
                <a:cs typeface="Arial"/>
                <a:sym typeface="Arial"/>
              </a:rPr>
              <a:t>Download and Customize:</a:t>
            </a:r>
            <a:r>
              <a:rPr b="0" i="0" lang="en-US" sz="1699" u="none" cap="none" strike="noStrike">
                <a:solidFill>
                  <a:srgbClr val="000000"/>
                </a:solidFill>
                <a:latin typeface="Arial"/>
                <a:ea typeface="Arial"/>
                <a:cs typeface="Arial"/>
                <a:sym typeface="Arial"/>
              </a:rPr>
              <a:t> Feel free to download and incorporate these slides into your presentations. Customize them to align with your messaging or organizational branding.</a:t>
            </a:r>
            <a:endParaRPr sz="1200"/>
          </a:p>
          <a:p>
            <a:pPr indent="-192404" lvl="1" marL="410208" marR="0" rtl="0" algn="l">
              <a:lnSpc>
                <a:spcPct val="140021"/>
              </a:lnSpc>
              <a:spcBef>
                <a:spcPts val="0"/>
              </a:spcBef>
              <a:spcAft>
                <a:spcPts val="0"/>
              </a:spcAft>
              <a:buClr>
                <a:srgbClr val="000000"/>
              </a:buClr>
              <a:buSzPts val="1699"/>
              <a:buFont typeface="Arial"/>
              <a:buChar char="•"/>
            </a:pPr>
            <a:r>
              <a:rPr b="1" i="0" lang="en-US" sz="1699" u="none" cap="none" strike="noStrike">
                <a:solidFill>
                  <a:srgbClr val="000000"/>
                </a:solidFill>
                <a:latin typeface="Arial"/>
                <a:ea typeface="Arial"/>
                <a:cs typeface="Arial"/>
                <a:sym typeface="Arial"/>
              </a:rPr>
              <a:t>Support Your Narrative:</a:t>
            </a:r>
            <a:r>
              <a:rPr b="0" i="0" lang="en-US" sz="1699" u="none" cap="none" strike="noStrike">
                <a:solidFill>
                  <a:srgbClr val="000000"/>
                </a:solidFill>
                <a:latin typeface="Arial"/>
                <a:ea typeface="Arial"/>
                <a:cs typeface="Arial"/>
                <a:sym typeface="Arial"/>
              </a:rPr>
              <a:t> Use these statistics to build a strong narrative about the need for well-being initiatives. The data provides credible evidence to justify investment in clinician support and resilience programs.</a:t>
            </a:r>
            <a:endParaRPr sz="1200"/>
          </a:p>
          <a:p>
            <a:pPr indent="-192404" lvl="1" marL="410208" marR="0" rtl="0" algn="l">
              <a:lnSpc>
                <a:spcPct val="140021"/>
              </a:lnSpc>
              <a:spcBef>
                <a:spcPts val="0"/>
              </a:spcBef>
              <a:spcAft>
                <a:spcPts val="0"/>
              </a:spcAft>
              <a:buClr>
                <a:srgbClr val="000000"/>
              </a:buClr>
              <a:buSzPts val="1699"/>
              <a:buFont typeface="Arial"/>
              <a:buChar char="•"/>
            </a:pPr>
            <a:r>
              <a:rPr b="1" i="0" lang="en-US" sz="1699" u="none" cap="none" strike="noStrike">
                <a:solidFill>
                  <a:srgbClr val="000000"/>
                </a:solidFill>
                <a:latin typeface="Arial"/>
                <a:ea typeface="Arial"/>
                <a:cs typeface="Arial"/>
                <a:sym typeface="Arial"/>
              </a:rPr>
              <a:t>Illustrate Implications:</a:t>
            </a:r>
            <a:r>
              <a:rPr b="0" i="0" lang="en-US" sz="1699" u="none" cap="none" strike="noStrike">
                <a:solidFill>
                  <a:srgbClr val="000000"/>
                </a:solidFill>
                <a:latin typeface="Arial"/>
                <a:ea typeface="Arial"/>
                <a:cs typeface="Arial"/>
                <a:sym typeface="Arial"/>
              </a:rPr>
              <a:t> Leverage the implications slides to discuss how burnout affects quality of care and access to healthcare, emphasizing the broader impact on patient outcomes.</a:t>
            </a:r>
            <a:endParaRPr sz="1200"/>
          </a:p>
          <a:p>
            <a:pPr indent="-192404" lvl="1" marL="410208" marR="0" rtl="0" algn="l">
              <a:lnSpc>
                <a:spcPct val="140021"/>
              </a:lnSpc>
              <a:spcBef>
                <a:spcPts val="0"/>
              </a:spcBef>
              <a:spcAft>
                <a:spcPts val="0"/>
              </a:spcAft>
              <a:buClr>
                <a:srgbClr val="000000"/>
              </a:buClr>
              <a:buSzPts val="1699"/>
              <a:buFont typeface="Arial"/>
              <a:buChar char="•"/>
            </a:pPr>
            <a:r>
              <a:rPr b="1" i="0" lang="en-US" sz="1699" u="none" cap="none" strike="noStrike">
                <a:solidFill>
                  <a:srgbClr val="000000"/>
                </a:solidFill>
                <a:latin typeface="Arial"/>
                <a:ea typeface="Arial"/>
                <a:cs typeface="Arial"/>
                <a:sym typeface="Arial"/>
              </a:rPr>
              <a:t>Inspire Action</a:t>
            </a:r>
            <a:r>
              <a:rPr b="0" i="0" lang="en-US" sz="1699" u="none" cap="none" strike="noStrike">
                <a:solidFill>
                  <a:srgbClr val="000000"/>
                </a:solidFill>
                <a:latin typeface="Arial"/>
                <a:ea typeface="Arial"/>
                <a:cs typeface="Arial"/>
                <a:sym typeface="Arial"/>
              </a:rPr>
              <a:t>: Use the data to drive urgency and inspire action among decision-makers, stakeholders, or partners who can support well-being initiatives.</a:t>
            </a:r>
            <a:endParaRPr sz="1200"/>
          </a:p>
        </p:txBody>
      </p:sp>
      <p:sp>
        <p:nvSpPr>
          <p:cNvPr id="99" name="Google Shape;99;p1"/>
          <p:cNvSpPr txBox="1"/>
          <p:nvPr/>
        </p:nvSpPr>
        <p:spPr>
          <a:xfrm>
            <a:off x="9522080" y="5369428"/>
            <a:ext cx="7596554" cy="2323465"/>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0" i="0" lang="en-US" sz="1899" u="none" cap="none" strike="noStrike">
                <a:solidFill>
                  <a:srgbClr val="000000"/>
                </a:solidFill>
                <a:latin typeface="Arial"/>
                <a:ea typeface="Arial"/>
                <a:cs typeface="Arial"/>
                <a:sym typeface="Arial"/>
              </a:rPr>
              <a:t>These slides provide credible statistics and evidence-based implications that can:</a:t>
            </a:r>
            <a:endParaRPr/>
          </a:p>
          <a:p>
            <a:pPr indent="-205104" lvl="1" marL="410208"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Strengthen your case for </a:t>
            </a:r>
            <a:r>
              <a:rPr b="1" i="0" lang="en-US" sz="1899" u="none" cap="none" strike="noStrike">
                <a:solidFill>
                  <a:srgbClr val="000000"/>
                </a:solidFill>
                <a:latin typeface="Arial"/>
                <a:ea typeface="Arial"/>
                <a:cs typeface="Arial"/>
                <a:sym typeface="Arial"/>
              </a:rPr>
              <a:t>well-being initiatives</a:t>
            </a:r>
            <a:r>
              <a:rPr b="0" i="0" lang="en-US" sz="1899" u="none" cap="none" strike="noStrike">
                <a:solidFill>
                  <a:srgbClr val="000000"/>
                </a:solidFill>
                <a:latin typeface="Arial"/>
                <a:ea typeface="Arial"/>
                <a:cs typeface="Arial"/>
                <a:sym typeface="Arial"/>
              </a:rPr>
              <a:t>.</a:t>
            </a:r>
            <a:endParaRPr/>
          </a:p>
          <a:p>
            <a:pPr indent="-205104" lvl="1" marL="410208"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Support grant applications, budget requests, or strategic planning discussions.</a:t>
            </a:r>
            <a:endParaRPr/>
          </a:p>
          <a:p>
            <a:pPr indent="-205104" lvl="1" marL="410208" marR="0" rtl="0" algn="l">
              <a:lnSpc>
                <a:spcPct val="140021"/>
              </a:lnSpc>
              <a:spcBef>
                <a:spcPts val="0"/>
              </a:spcBef>
              <a:spcAft>
                <a:spcPts val="0"/>
              </a:spcAft>
              <a:buClr>
                <a:srgbClr val="000000"/>
              </a:buClr>
              <a:buSzPts val="1899"/>
              <a:buFont typeface="Arial"/>
              <a:buChar char="•"/>
            </a:pPr>
            <a:r>
              <a:rPr b="0" i="0" lang="en-US" sz="1899" u="none" cap="none" strike="noStrike">
                <a:solidFill>
                  <a:srgbClr val="000000"/>
                </a:solidFill>
                <a:latin typeface="Arial"/>
                <a:ea typeface="Arial"/>
                <a:cs typeface="Arial"/>
                <a:sym typeface="Arial"/>
              </a:rPr>
              <a:t>Persuade leadership, stakeholders, or policymakers to </a:t>
            </a:r>
            <a:r>
              <a:rPr b="1" i="0" lang="en-US" sz="1899" u="none" cap="none" strike="noStrike">
                <a:solidFill>
                  <a:srgbClr val="000000"/>
                </a:solidFill>
                <a:latin typeface="Arial"/>
                <a:ea typeface="Arial"/>
                <a:cs typeface="Arial"/>
                <a:sym typeface="Arial"/>
              </a:rPr>
              <a:t>invest in solutions</a:t>
            </a:r>
            <a:r>
              <a:rPr b="0" i="0" lang="en-US" sz="1899" u="none" cap="none" strike="noStrike">
                <a:solidFill>
                  <a:srgbClr val="000000"/>
                </a:solidFill>
                <a:latin typeface="Arial"/>
                <a:ea typeface="Arial"/>
                <a:cs typeface="Arial"/>
                <a:sym typeface="Arial"/>
              </a:rPr>
              <a:t> addressing burnout and workforce challenges.</a:t>
            </a:r>
            <a:endParaRPr/>
          </a:p>
        </p:txBody>
      </p:sp>
      <p:sp>
        <p:nvSpPr>
          <p:cNvPr id="100" name="Google Shape;100;p1"/>
          <p:cNvSpPr txBox="1"/>
          <p:nvPr/>
        </p:nvSpPr>
        <p:spPr>
          <a:xfrm>
            <a:off x="9388102" y="4820285"/>
            <a:ext cx="3188677" cy="323215"/>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1" i="0" lang="en-US" sz="1899" u="none" cap="none" strike="noStrike">
                <a:solidFill>
                  <a:srgbClr val="000000"/>
                </a:solidFill>
                <a:latin typeface="Arial"/>
                <a:ea typeface="Arial"/>
                <a:cs typeface="Arial"/>
                <a:sym typeface="Arial"/>
              </a:rPr>
              <a:t>Why Use These Slides?</a:t>
            </a:r>
            <a:endParaRPr/>
          </a:p>
        </p:txBody>
      </p:sp>
      <p:sp>
        <p:nvSpPr>
          <p:cNvPr id="101" name="Google Shape;101;p1"/>
          <p:cNvSpPr txBox="1"/>
          <p:nvPr/>
        </p:nvSpPr>
        <p:spPr>
          <a:xfrm>
            <a:off x="10522519" y="8744267"/>
            <a:ext cx="7114233" cy="989965"/>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0" i="0" lang="en-US" sz="1899" u="none" cap="none" strike="noStrike">
                <a:solidFill>
                  <a:srgbClr val="000000"/>
                </a:solidFill>
                <a:latin typeface="Arial"/>
                <a:ea typeface="Arial"/>
                <a:cs typeface="Arial"/>
                <a:sym typeface="Arial"/>
              </a:rPr>
              <a:t>We hope these slides can help amplify the conversation about health professional well-being and drive meaningful change in healthcare systems.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p:nvPr/>
        </p:nvSpPr>
        <p:spPr>
          <a:xfrm flipH="1">
            <a:off x="6261931" y="3386221"/>
            <a:ext cx="4509379" cy="4855320"/>
          </a:xfrm>
          <a:custGeom>
            <a:rect b="b" l="l" r="r" t="t"/>
            <a:pathLst>
              <a:path extrusionOk="0" h="4855320" w="4509379">
                <a:moveTo>
                  <a:pt x="4509379" y="0"/>
                </a:moveTo>
                <a:lnTo>
                  <a:pt x="0" y="0"/>
                </a:lnTo>
                <a:lnTo>
                  <a:pt x="0" y="4855321"/>
                </a:lnTo>
                <a:lnTo>
                  <a:pt x="4509379" y="4855321"/>
                </a:lnTo>
                <a:lnTo>
                  <a:pt x="4509379" y="0"/>
                </a:lnTo>
                <a:close/>
              </a:path>
            </a:pathLst>
          </a:custGeom>
          <a:blipFill rotWithShape="1">
            <a:blip r:embed="rId3">
              <a:alphaModFix/>
            </a:blip>
            <a:stretch>
              <a:fillRect b="0" l="0" r="0" t="0"/>
            </a:stretch>
          </a:blipFill>
          <a:ln>
            <a:noFill/>
          </a:ln>
        </p:spPr>
      </p:sp>
      <p:grpSp>
        <p:nvGrpSpPr>
          <p:cNvPr id="107" name="Google Shape;107;p2"/>
          <p:cNvGrpSpPr/>
          <p:nvPr/>
        </p:nvGrpSpPr>
        <p:grpSpPr>
          <a:xfrm>
            <a:off x="11017481" y="475304"/>
            <a:ext cx="5936531" cy="4551595"/>
            <a:chOff x="0" y="-95250"/>
            <a:chExt cx="1598663" cy="1225710"/>
          </a:xfrm>
        </p:grpSpPr>
        <p:sp>
          <p:nvSpPr>
            <p:cNvPr id="108" name="Google Shape;108;p2"/>
            <p:cNvSpPr/>
            <p:nvPr/>
          </p:nvSpPr>
          <p:spPr>
            <a:xfrm>
              <a:off x="0" y="0"/>
              <a:ext cx="1598663" cy="1130460"/>
            </a:xfrm>
            <a:custGeom>
              <a:rect b="b" l="l" r="r" t="t"/>
              <a:pathLst>
                <a:path extrusionOk="0" h="1130460" w="1598663">
                  <a:moveTo>
                    <a:pt x="66510" y="0"/>
                  </a:moveTo>
                  <a:lnTo>
                    <a:pt x="1532153" y="0"/>
                  </a:lnTo>
                  <a:cubicBezTo>
                    <a:pt x="1549792" y="0"/>
                    <a:pt x="1566710" y="7007"/>
                    <a:pt x="1579182" y="19480"/>
                  </a:cubicBezTo>
                  <a:cubicBezTo>
                    <a:pt x="1591656" y="31953"/>
                    <a:pt x="1598663" y="48870"/>
                    <a:pt x="1598663" y="66510"/>
                  </a:cubicBezTo>
                  <a:lnTo>
                    <a:pt x="1598663" y="1063950"/>
                  </a:lnTo>
                  <a:cubicBezTo>
                    <a:pt x="1598663" y="1081590"/>
                    <a:pt x="1591656" y="1098507"/>
                    <a:pt x="1579182" y="1110980"/>
                  </a:cubicBezTo>
                  <a:cubicBezTo>
                    <a:pt x="1566710" y="1123453"/>
                    <a:pt x="1549792" y="1130460"/>
                    <a:pt x="1532153" y="1130460"/>
                  </a:cubicBezTo>
                  <a:lnTo>
                    <a:pt x="66510" y="1130460"/>
                  </a:lnTo>
                  <a:cubicBezTo>
                    <a:pt x="48870" y="1130460"/>
                    <a:pt x="31953" y="1123453"/>
                    <a:pt x="19480" y="1110980"/>
                  </a:cubicBezTo>
                  <a:cubicBezTo>
                    <a:pt x="7007" y="1098507"/>
                    <a:pt x="0" y="1081590"/>
                    <a:pt x="0" y="1063950"/>
                  </a:cubicBezTo>
                  <a:lnTo>
                    <a:pt x="0" y="66510"/>
                  </a:lnTo>
                  <a:cubicBezTo>
                    <a:pt x="0" y="48870"/>
                    <a:pt x="7007" y="31953"/>
                    <a:pt x="19480" y="19480"/>
                  </a:cubicBezTo>
                  <a:cubicBezTo>
                    <a:pt x="31953" y="7007"/>
                    <a:pt x="48870" y="0"/>
                    <a:pt x="66510" y="0"/>
                  </a:cubicBezTo>
                  <a:close/>
                </a:path>
              </a:pathLst>
            </a:custGeom>
            <a:solidFill>
              <a:srgbClr val="3D8EB3">
                <a:alpha val="37254"/>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txBox="1"/>
            <p:nvPr/>
          </p:nvSpPr>
          <p:spPr>
            <a:xfrm>
              <a:off x="0" y="-95250"/>
              <a:ext cx="1598663" cy="1225710"/>
            </a:xfrm>
            <a:prstGeom prst="rect">
              <a:avLst/>
            </a:prstGeom>
            <a:noFill/>
            <a:ln>
              <a:noFill/>
            </a:ln>
          </p:spPr>
          <p:txBody>
            <a:bodyPr anchorCtr="0" anchor="ctr" bIns="50800" lIns="50800" spcFirstLastPara="1" rIns="50800" wrap="square" tIns="50800">
              <a:noAutofit/>
            </a:bodyPr>
            <a:lstStyle/>
            <a:p>
              <a:pPr indent="0" lvl="0" marL="0" marR="0" rtl="0" algn="ctr">
                <a:lnSpc>
                  <a:spcPct val="197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0" name="Google Shape;110;p2"/>
          <p:cNvGrpSpPr/>
          <p:nvPr/>
        </p:nvGrpSpPr>
        <p:grpSpPr>
          <a:xfrm>
            <a:off x="11375761" y="5927740"/>
            <a:ext cx="5700500" cy="3858487"/>
            <a:chOff x="0" y="-95250"/>
            <a:chExt cx="1535101" cy="1039061"/>
          </a:xfrm>
        </p:grpSpPr>
        <p:sp>
          <p:nvSpPr>
            <p:cNvPr id="111" name="Google Shape;111;p2"/>
            <p:cNvSpPr/>
            <p:nvPr/>
          </p:nvSpPr>
          <p:spPr>
            <a:xfrm>
              <a:off x="0" y="0"/>
              <a:ext cx="1535101" cy="943811"/>
            </a:xfrm>
            <a:custGeom>
              <a:rect b="b" l="l" r="r" t="t"/>
              <a:pathLst>
                <a:path extrusionOk="0" h="943811" w="1535101">
                  <a:moveTo>
                    <a:pt x="69264" y="0"/>
                  </a:moveTo>
                  <a:lnTo>
                    <a:pt x="1465838" y="0"/>
                  </a:lnTo>
                  <a:cubicBezTo>
                    <a:pt x="1504091" y="0"/>
                    <a:pt x="1535101" y="31010"/>
                    <a:pt x="1535101" y="69264"/>
                  </a:cubicBezTo>
                  <a:lnTo>
                    <a:pt x="1535101" y="874547"/>
                  </a:lnTo>
                  <a:cubicBezTo>
                    <a:pt x="1535101" y="912801"/>
                    <a:pt x="1504091" y="943811"/>
                    <a:pt x="1465838" y="943811"/>
                  </a:cubicBezTo>
                  <a:lnTo>
                    <a:pt x="69264" y="943811"/>
                  </a:lnTo>
                  <a:cubicBezTo>
                    <a:pt x="31010" y="943811"/>
                    <a:pt x="0" y="912801"/>
                    <a:pt x="0" y="874547"/>
                  </a:cubicBezTo>
                  <a:lnTo>
                    <a:pt x="0" y="69264"/>
                  </a:lnTo>
                  <a:cubicBezTo>
                    <a:pt x="0" y="31010"/>
                    <a:pt x="31010" y="0"/>
                    <a:pt x="69264" y="0"/>
                  </a:cubicBezTo>
                  <a:close/>
                </a:path>
              </a:pathLst>
            </a:custGeom>
            <a:solidFill>
              <a:srgbClr val="60C3D8">
                <a:alpha val="3333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txBox="1"/>
            <p:nvPr/>
          </p:nvSpPr>
          <p:spPr>
            <a:xfrm>
              <a:off x="0" y="-95250"/>
              <a:ext cx="1535101" cy="1039061"/>
            </a:xfrm>
            <a:prstGeom prst="rect">
              <a:avLst/>
            </a:prstGeom>
            <a:noFill/>
            <a:ln>
              <a:noFill/>
            </a:ln>
          </p:spPr>
          <p:txBody>
            <a:bodyPr anchorCtr="0" anchor="ctr" bIns="50800" lIns="50800" spcFirstLastPara="1" rIns="50800" wrap="square" tIns="50800">
              <a:noAutofit/>
            </a:bodyPr>
            <a:lstStyle/>
            <a:p>
              <a:pPr indent="0" lvl="0" marL="0" marR="0" rtl="0" algn="ctr">
                <a:lnSpc>
                  <a:spcPct val="197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3" name="Google Shape;113;p2"/>
          <p:cNvGrpSpPr/>
          <p:nvPr/>
        </p:nvGrpSpPr>
        <p:grpSpPr>
          <a:xfrm>
            <a:off x="502206" y="4168937"/>
            <a:ext cx="5163132" cy="5511707"/>
            <a:chOff x="0" y="-95250"/>
            <a:chExt cx="1390392" cy="1484261"/>
          </a:xfrm>
        </p:grpSpPr>
        <p:sp>
          <p:nvSpPr>
            <p:cNvPr id="114" name="Google Shape;114;p2"/>
            <p:cNvSpPr/>
            <p:nvPr/>
          </p:nvSpPr>
          <p:spPr>
            <a:xfrm>
              <a:off x="0" y="0"/>
              <a:ext cx="1390392" cy="1389011"/>
            </a:xfrm>
            <a:custGeom>
              <a:rect b="b" l="l" r="r" t="t"/>
              <a:pathLst>
                <a:path extrusionOk="0" h="1389011" w="1390392">
                  <a:moveTo>
                    <a:pt x="76473" y="0"/>
                  </a:moveTo>
                  <a:lnTo>
                    <a:pt x="1313920" y="0"/>
                  </a:lnTo>
                  <a:cubicBezTo>
                    <a:pt x="1334201" y="0"/>
                    <a:pt x="1353652" y="8057"/>
                    <a:pt x="1367994" y="22398"/>
                  </a:cubicBezTo>
                  <a:cubicBezTo>
                    <a:pt x="1382335" y="36740"/>
                    <a:pt x="1390392" y="56191"/>
                    <a:pt x="1390392" y="76473"/>
                  </a:cubicBezTo>
                  <a:lnTo>
                    <a:pt x="1390392" y="1312538"/>
                  </a:lnTo>
                  <a:cubicBezTo>
                    <a:pt x="1390392" y="1332820"/>
                    <a:pt x="1382335" y="1352271"/>
                    <a:pt x="1367994" y="1366612"/>
                  </a:cubicBezTo>
                  <a:cubicBezTo>
                    <a:pt x="1353652" y="1380954"/>
                    <a:pt x="1334201" y="1389011"/>
                    <a:pt x="1313920" y="1389011"/>
                  </a:cubicBezTo>
                  <a:lnTo>
                    <a:pt x="76473" y="1389011"/>
                  </a:lnTo>
                  <a:cubicBezTo>
                    <a:pt x="56191" y="1389011"/>
                    <a:pt x="36740" y="1380954"/>
                    <a:pt x="22398" y="1366612"/>
                  </a:cubicBezTo>
                  <a:cubicBezTo>
                    <a:pt x="8057" y="1352271"/>
                    <a:pt x="0" y="1332820"/>
                    <a:pt x="0" y="1312538"/>
                  </a:cubicBezTo>
                  <a:lnTo>
                    <a:pt x="0" y="76473"/>
                  </a:lnTo>
                  <a:cubicBezTo>
                    <a:pt x="0" y="56191"/>
                    <a:pt x="8057" y="36740"/>
                    <a:pt x="22398" y="22398"/>
                  </a:cubicBezTo>
                  <a:cubicBezTo>
                    <a:pt x="36740" y="8057"/>
                    <a:pt x="56191" y="0"/>
                    <a:pt x="76473" y="0"/>
                  </a:cubicBezTo>
                  <a:close/>
                </a:path>
              </a:pathLst>
            </a:custGeom>
            <a:solidFill>
              <a:srgbClr val="37C9EF">
                <a:alpha val="3333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txBox="1"/>
            <p:nvPr/>
          </p:nvSpPr>
          <p:spPr>
            <a:xfrm>
              <a:off x="0" y="-95250"/>
              <a:ext cx="1390392" cy="1484261"/>
            </a:xfrm>
            <a:prstGeom prst="rect">
              <a:avLst/>
            </a:prstGeom>
            <a:noFill/>
            <a:ln>
              <a:noFill/>
            </a:ln>
          </p:spPr>
          <p:txBody>
            <a:bodyPr anchorCtr="0" anchor="ctr" bIns="50800" lIns="50800" spcFirstLastPara="1" rIns="50800" wrap="square" tIns="50800">
              <a:noAutofit/>
            </a:bodyPr>
            <a:lstStyle/>
            <a:p>
              <a:pPr indent="0" lvl="0" marL="0" marR="0" rtl="0" algn="ctr">
                <a:lnSpc>
                  <a:spcPct val="197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6" name="Google Shape;116;p2"/>
          <p:cNvSpPr txBox="1"/>
          <p:nvPr/>
        </p:nvSpPr>
        <p:spPr>
          <a:xfrm>
            <a:off x="622279" y="1198072"/>
            <a:ext cx="8169389" cy="983347"/>
          </a:xfrm>
          <a:prstGeom prst="rect">
            <a:avLst/>
          </a:prstGeom>
          <a:noFill/>
          <a:ln>
            <a:noFill/>
          </a:ln>
        </p:spPr>
        <p:txBody>
          <a:bodyPr anchorCtr="0" anchor="t" bIns="0" lIns="0" spcFirstLastPara="1" rIns="0" wrap="square" tIns="0">
            <a:spAutoFit/>
          </a:bodyPr>
          <a:lstStyle/>
          <a:p>
            <a:pPr indent="0" lvl="0" marL="0" marR="0" rtl="0" algn="l">
              <a:lnSpc>
                <a:spcPct val="118012"/>
              </a:lnSpc>
              <a:spcBef>
                <a:spcPts val="0"/>
              </a:spcBef>
              <a:spcAft>
                <a:spcPts val="0"/>
              </a:spcAft>
              <a:buNone/>
            </a:pPr>
            <a:r>
              <a:rPr b="1" i="0" lang="en-US" sz="6562" u="none" cap="none" strike="noStrike">
                <a:solidFill>
                  <a:srgbClr val="000000"/>
                </a:solidFill>
                <a:latin typeface="Inter"/>
                <a:ea typeface="Inter"/>
                <a:cs typeface="Inter"/>
                <a:sym typeface="Inter"/>
              </a:rPr>
              <a:t>National Statistics</a:t>
            </a:r>
            <a:endParaRPr/>
          </a:p>
        </p:txBody>
      </p:sp>
      <p:sp>
        <p:nvSpPr>
          <p:cNvPr id="117" name="Google Shape;117;p2"/>
          <p:cNvSpPr txBox="1"/>
          <p:nvPr/>
        </p:nvSpPr>
        <p:spPr>
          <a:xfrm>
            <a:off x="854290" y="4767972"/>
            <a:ext cx="3683629" cy="456489"/>
          </a:xfrm>
          <a:prstGeom prst="rect">
            <a:avLst/>
          </a:prstGeom>
          <a:noFill/>
          <a:ln>
            <a:noFill/>
          </a:ln>
        </p:spPr>
        <p:txBody>
          <a:bodyPr anchorCtr="0" anchor="t" bIns="0" lIns="0" spcFirstLastPara="1" rIns="0" wrap="square" tIns="0">
            <a:spAutoFit/>
          </a:bodyPr>
          <a:lstStyle/>
          <a:p>
            <a:pPr indent="0" lvl="0" marL="0" marR="0" rtl="0" algn="l">
              <a:lnSpc>
                <a:spcPct val="112986"/>
              </a:lnSpc>
              <a:spcBef>
                <a:spcPts val="0"/>
              </a:spcBef>
              <a:spcAft>
                <a:spcPts val="0"/>
              </a:spcAft>
              <a:buNone/>
            </a:pPr>
            <a:r>
              <a:rPr b="1" i="0" lang="en-US" sz="3134" u="none" cap="none" strike="noStrike">
                <a:solidFill>
                  <a:srgbClr val="000000"/>
                </a:solidFill>
                <a:latin typeface="Inter"/>
                <a:ea typeface="Inter"/>
                <a:cs typeface="Inter"/>
                <a:sym typeface="Inter"/>
              </a:rPr>
              <a:t>Burnout</a:t>
            </a:r>
            <a:endParaRPr/>
          </a:p>
        </p:txBody>
      </p:sp>
      <p:sp>
        <p:nvSpPr>
          <p:cNvPr id="118" name="Google Shape;118;p2"/>
          <p:cNvSpPr/>
          <p:nvPr/>
        </p:nvSpPr>
        <p:spPr>
          <a:xfrm>
            <a:off x="0" y="-48507"/>
            <a:ext cx="3083772" cy="1582925"/>
          </a:xfrm>
          <a:custGeom>
            <a:rect b="b" l="l" r="r" t="t"/>
            <a:pathLst>
              <a:path extrusionOk="0" h="1582925" w="3083772">
                <a:moveTo>
                  <a:pt x="0" y="0"/>
                </a:moveTo>
                <a:lnTo>
                  <a:pt x="3083772" y="0"/>
                </a:lnTo>
                <a:lnTo>
                  <a:pt x="3083772" y="1582925"/>
                </a:lnTo>
                <a:lnTo>
                  <a:pt x="0" y="1582925"/>
                </a:lnTo>
                <a:lnTo>
                  <a:pt x="0" y="0"/>
                </a:lnTo>
                <a:close/>
              </a:path>
            </a:pathLst>
          </a:custGeom>
          <a:blipFill rotWithShape="1">
            <a:blip r:embed="rId4">
              <a:alphaModFix/>
            </a:blip>
            <a:stretch>
              <a:fillRect b="0" l="0" r="0" t="0"/>
            </a:stretch>
          </a:blipFill>
          <a:ln>
            <a:noFill/>
          </a:ln>
        </p:spPr>
      </p:sp>
      <p:pic>
        <p:nvPicPr>
          <p:cNvPr id="119" name="Google Shape;119;p2"/>
          <p:cNvPicPr preferRelativeResize="0"/>
          <p:nvPr/>
        </p:nvPicPr>
        <p:blipFill rotWithShape="1">
          <a:blip r:embed="rId5">
            <a:alphaModFix/>
          </a:blip>
          <a:srcRect b="0" l="0" r="0" t="0"/>
          <a:stretch/>
        </p:blipFill>
        <p:spPr>
          <a:xfrm>
            <a:off x="701859" y="5481346"/>
            <a:ext cx="789043" cy="789043"/>
          </a:xfrm>
          <a:prstGeom prst="rect">
            <a:avLst/>
          </a:prstGeom>
          <a:noFill/>
          <a:ln>
            <a:noFill/>
          </a:ln>
        </p:spPr>
      </p:pic>
      <p:pic>
        <p:nvPicPr>
          <p:cNvPr id="120" name="Google Shape;120;p2"/>
          <p:cNvPicPr preferRelativeResize="0"/>
          <p:nvPr/>
        </p:nvPicPr>
        <p:blipFill rotWithShape="1">
          <a:blip r:embed="rId6">
            <a:alphaModFix/>
          </a:blip>
          <a:srcRect b="0" l="0" r="0" t="0"/>
          <a:stretch/>
        </p:blipFill>
        <p:spPr>
          <a:xfrm>
            <a:off x="701859" y="6572176"/>
            <a:ext cx="789043" cy="789043"/>
          </a:xfrm>
          <a:prstGeom prst="rect">
            <a:avLst/>
          </a:prstGeom>
          <a:noFill/>
          <a:ln>
            <a:noFill/>
          </a:ln>
        </p:spPr>
      </p:pic>
      <p:pic>
        <p:nvPicPr>
          <p:cNvPr id="121" name="Google Shape;121;p2"/>
          <p:cNvPicPr preferRelativeResize="0"/>
          <p:nvPr/>
        </p:nvPicPr>
        <p:blipFill rotWithShape="1">
          <a:blip r:embed="rId7">
            <a:alphaModFix/>
          </a:blip>
          <a:srcRect b="0" l="0" r="0" t="0"/>
          <a:stretch/>
        </p:blipFill>
        <p:spPr>
          <a:xfrm>
            <a:off x="701859" y="7639314"/>
            <a:ext cx="789043" cy="789043"/>
          </a:xfrm>
          <a:prstGeom prst="rect">
            <a:avLst/>
          </a:prstGeom>
          <a:noFill/>
          <a:ln>
            <a:noFill/>
          </a:ln>
        </p:spPr>
      </p:pic>
      <p:sp>
        <p:nvSpPr>
          <p:cNvPr id="122" name="Google Shape;122;p2"/>
          <p:cNvSpPr/>
          <p:nvPr/>
        </p:nvSpPr>
        <p:spPr>
          <a:xfrm>
            <a:off x="4351980" y="4613425"/>
            <a:ext cx="709987" cy="904442"/>
          </a:xfrm>
          <a:custGeom>
            <a:rect b="b" l="l" r="r" t="t"/>
            <a:pathLst>
              <a:path extrusionOk="0" h="904442" w="709987">
                <a:moveTo>
                  <a:pt x="0" y="0"/>
                </a:moveTo>
                <a:lnTo>
                  <a:pt x="709987" y="0"/>
                </a:lnTo>
                <a:lnTo>
                  <a:pt x="709987" y="904442"/>
                </a:lnTo>
                <a:lnTo>
                  <a:pt x="0" y="904442"/>
                </a:lnTo>
                <a:lnTo>
                  <a:pt x="0" y="0"/>
                </a:lnTo>
                <a:close/>
              </a:path>
            </a:pathLst>
          </a:custGeom>
          <a:blipFill rotWithShape="1">
            <a:blip r:embed="rId8">
              <a:alphaModFix/>
            </a:blip>
            <a:stretch>
              <a:fillRect b="0" l="0" r="0" t="0"/>
            </a:stretch>
          </a:blipFill>
          <a:ln>
            <a:noFill/>
          </a:ln>
        </p:spPr>
      </p:sp>
      <p:sp>
        <p:nvSpPr>
          <p:cNvPr id="123" name="Google Shape;123;p2"/>
          <p:cNvSpPr txBox="1"/>
          <p:nvPr/>
        </p:nvSpPr>
        <p:spPr>
          <a:xfrm>
            <a:off x="11375761" y="1243182"/>
            <a:ext cx="3764623" cy="904164"/>
          </a:xfrm>
          <a:prstGeom prst="rect">
            <a:avLst/>
          </a:prstGeom>
          <a:noFill/>
          <a:ln>
            <a:noFill/>
          </a:ln>
        </p:spPr>
        <p:txBody>
          <a:bodyPr anchorCtr="0" anchor="t" bIns="0" lIns="0" spcFirstLastPara="1" rIns="0" wrap="square" tIns="0">
            <a:spAutoFit/>
          </a:bodyPr>
          <a:lstStyle/>
          <a:p>
            <a:pPr indent="0" lvl="0" marL="0" marR="0" rtl="0" algn="l">
              <a:lnSpc>
                <a:spcPct val="112986"/>
              </a:lnSpc>
              <a:spcBef>
                <a:spcPts val="0"/>
              </a:spcBef>
              <a:spcAft>
                <a:spcPts val="0"/>
              </a:spcAft>
              <a:buNone/>
            </a:pPr>
            <a:r>
              <a:rPr b="1" i="0" lang="en-US" sz="3134" u="none" cap="none" strike="noStrike">
                <a:solidFill>
                  <a:srgbClr val="000000"/>
                </a:solidFill>
                <a:latin typeface="Inter"/>
                <a:ea typeface="Inter"/>
                <a:cs typeface="Inter"/>
                <a:sym typeface="Inter"/>
              </a:rPr>
              <a:t>Negative Working Conditions</a:t>
            </a:r>
            <a:endParaRPr/>
          </a:p>
        </p:txBody>
      </p:sp>
      <p:sp>
        <p:nvSpPr>
          <p:cNvPr id="124" name="Google Shape;124;p2"/>
          <p:cNvSpPr/>
          <p:nvPr/>
        </p:nvSpPr>
        <p:spPr>
          <a:xfrm>
            <a:off x="16053994" y="1188547"/>
            <a:ext cx="709987" cy="904442"/>
          </a:xfrm>
          <a:custGeom>
            <a:rect b="b" l="l" r="r" t="t"/>
            <a:pathLst>
              <a:path extrusionOk="0" h="904442" w="709987">
                <a:moveTo>
                  <a:pt x="0" y="0"/>
                </a:moveTo>
                <a:lnTo>
                  <a:pt x="709987" y="0"/>
                </a:lnTo>
                <a:lnTo>
                  <a:pt x="709987" y="904442"/>
                </a:lnTo>
                <a:lnTo>
                  <a:pt x="0" y="904442"/>
                </a:lnTo>
                <a:lnTo>
                  <a:pt x="0" y="0"/>
                </a:lnTo>
                <a:close/>
              </a:path>
            </a:pathLst>
          </a:custGeom>
          <a:blipFill rotWithShape="1">
            <a:blip r:embed="rId9">
              <a:alphaModFix/>
            </a:blip>
            <a:stretch>
              <a:fillRect b="0" l="0" r="0" t="0"/>
            </a:stretch>
          </a:blipFill>
          <a:ln>
            <a:noFill/>
          </a:ln>
        </p:spPr>
      </p:sp>
      <p:sp>
        <p:nvSpPr>
          <p:cNvPr id="125" name="Google Shape;125;p2"/>
          <p:cNvSpPr/>
          <p:nvPr/>
        </p:nvSpPr>
        <p:spPr>
          <a:xfrm>
            <a:off x="15858801" y="7655153"/>
            <a:ext cx="864088" cy="656707"/>
          </a:xfrm>
          <a:custGeom>
            <a:rect b="b" l="l" r="r" t="t"/>
            <a:pathLst>
              <a:path extrusionOk="0" h="656707" w="864088">
                <a:moveTo>
                  <a:pt x="0" y="0"/>
                </a:moveTo>
                <a:lnTo>
                  <a:pt x="864088" y="0"/>
                </a:lnTo>
                <a:lnTo>
                  <a:pt x="864088" y="656707"/>
                </a:lnTo>
                <a:lnTo>
                  <a:pt x="0" y="656707"/>
                </a:lnTo>
                <a:lnTo>
                  <a:pt x="0" y="0"/>
                </a:lnTo>
                <a:close/>
              </a:path>
            </a:pathLst>
          </a:custGeom>
          <a:blipFill rotWithShape="1">
            <a:blip r:embed="rId10">
              <a:alphaModFix/>
            </a:blip>
            <a:stretch>
              <a:fillRect b="0" l="0" r="0" t="0"/>
            </a:stretch>
          </a:blipFill>
          <a:ln>
            <a:noFill/>
          </a:ln>
        </p:spPr>
      </p:sp>
      <p:sp>
        <p:nvSpPr>
          <p:cNvPr id="126" name="Google Shape;126;p2"/>
          <p:cNvSpPr/>
          <p:nvPr/>
        </p:nvSpPr>
        <p:spPr>
          <a:xfrm>
            <a:off x="8791668" y="6631004"/>
            <a:ext cx="1238524" cy="941279"/>
          </a:xfrm>
          <a:custGeom>
            <a:rect b="b" l="l" r="r" t="t"/>
            <a:pathLst>
              <a:path extrusionOk="0" h="941279" w="1238524">
                <a:moveTo>
                  <a:pt x="0" y="0"/>
                </a:moveTo>
                <a:lnTo>
                  <a:pt x="1238525" y="0"/>
                </a:lnTo>
                <a:lnTo>
                  <a:pt x="1238525" y="941278"/>
                </a:lnTo>
                <a:lnTo>
                  <a:pt x="0" y="941278"/>
                </a:lnTo>
                <a:lnTo>
                  <a:pt x="0" y="0"/>
                </a:lnTo>
                <a:close/>
              </a:path>
            </a:pathLst>
          </a:custGeom>
          <a:blipFill rotWithShape="1">
            <a:blip r:embed="rId11">
              <a:alphaModFix/>
            </a:blip>
            <a:stretch>
              <a:fillRect b="0" l="0" r="0" t="0"/>
            </a:stretch>
          </a:blipFill>
          <a:ln>
            <a:noFill/>
          </a:ln>
        </p:spPr>
      </p:sp>
      <p:sp>
        <p:nvSpPr>
          <p:cNvPr id="127" name="Google Shape;127;p2"/>
          <p:cNvSpPr/>
          <p:nvPr/>
        </p:nvSpPr>
        <p:spPr>
          <a:xfrm>
            <a:off x="8700944" y="3548478"/>
            <a:ext cx="709987" cy="904442"/>
          </a:xfrm>
          <a:custGeom>
            <a:rect b="b" l="l" r="r" t="t"/>
            <a:pathLst>
              <a:path extrusionOk="0" h="904442" w="709987">
                <a:moveTo>
                  <a:pt x="0" y="0"/>
                </a:moveTo>
                <a:lnTo>
                  <a:pt x="709987" y="0"/>
                </a:lnTo>
                <a:lnTo>
                  <a:pt x="709987" y="904442"/>
                </a:lnTo>
                <a:lnTo>
                  <a:pt x="0" y="904442"/>
                </a:lnTo>
                <a:lnTo>
                  <a:pt x="0" y="0"/>
                </a:lnTo>
                <a:close/>
              </a:path>
            </a:pathLst>
          </a:custGeom>
          <a:blipFill rotWithShape="1">
            <a:blip r:embed="rId12">
              <a:alphaModFix/>
            </a:blip>
            <a:stretch>
              <a:fillRect b="0" l="0" r="0" t="0"/>
            </a:stretch>
          </a:blipFill>
          <a:ln>
            <a:noFill/>
          </a:ln>
        </p:spPr>
      </p:sp>
      <p:sp>
        <p:nvSpPr>
          <p:cNvPr id="128" name="Google Shape;128;p2"/>
          <p:cNvSpPr/>
          <p:nvPr/>
        </p:nvSpPr>
        <p:spPr>
          <a:xfrm>
            <a:off x="6757731" y="5026900"/>
            <a:ext cx="894859" cy="894859"/>
          </a:xfrm>
          <a:custGeom>
            <a:rect b="b" l="l" r="r" t="t"/>
            <a:pathLst>
              <a:path extrusionOk="0" h="894859" w="894859">
                <a:moveTo>
                  <a:pt x="0" y="0"/>
                </a:moveTo>
                <a:lnTo>
                  <a:pt x="894859" y="0"/>
                </a:lnTo>
                <a:lnTo>
                  <a:pt x="894859" y="894859"/>
                </a:lnTo>
                <a:lnTo>
                  <a:pt x="0" y="894859"/>
                </a:lnTo>
                <a:lnTo>
                  <a:pt x="0" y="0"/>
                </a:lnTo>
                <a:close/>
              </a:path>
            </a:pathLst>
          </a:custGeom>
          <a:blipFill rotWithShape="1">
            <a:blip r:embed="rId13">
              <a:alphaModFix/>
            </a:blip>
            <a:stretch>
              <a:fillRect b="0" l="0" r="0" t="0"/>
            </a:stretch>
          </a:blipFill>
          <a:ln>
            <a:noFill/>
          </a:ln>
        </p:spPr>
      </p:sp>
      <p:sp>
        <p:nvSpPr>
          <p:cNvPr id="129" name="Google Shape;129;p2"/>
          <p:cNvSpPr txBox="1"/>
          <p:nvPr/>
        </p:nvSpPr>
        <p:spPr>
          <a:xfrm>
            <a:off x="11781439" y="6675252"/>
            <a:ext cx="5589693" cy="806284"/>
          </a:xfrm>
          <a:prstGeom prst="rect">
            <a:avLst/>
          </a:prstGeom>
          <a:noFill/>
          <a:ln>
            <a:noFill/>
          </a:ln>
        </p:spPr>
        <p:txBody>
          <a:bodyPr anchorCtr="0" anchor="t" bIns="0" lIns="0" spcFirstLastPara="1" rIns="0" wrap="square" tIns="0">
            <a:spAutoFit/>
          </a:bodyPr>
          <a:lstStyle/>
          <a:p>
            <a:pPr indent="0" lvl="0" marL="0" marR="0" rtl="0" algn="l">
              <a:lnSpc>
                <a:spcPct val="113001"/>
              </a:lnSpc>
              <a:spcBef>
                <a:spcPts val="0"/>
              </a:spcBef>
              <a:spcAft>
                <a:spcPts val="0"/>
              </a:spcAft>
              <a:buNone/>
            </a:pPr>
            <a:r>
              <a:rPr b="1" i="0" lang="en-US" sz="2769" u="none" cap="none" strike="noStrike">
                <a:solidFill>
                  <a:srgbClr val="000000"/>
                </a:solidFill>
                <a:latin typeface="Inter"/>
                <a:ea typeface="Inter"/>
                <a:cs typeface="Inter"/>
                <a:sym typeface="Inter"/>
              </a:rPr>
              <a:t>Crisis in Health Workforce Shortage</a:t>
            </a:r>
            <a:endParaRPr/>
          </a:p>
        </p:txBody>
      </p:sp>
      <p:sp>
        <p:nvSpPr>
          <p:cNvPr id="130" name="Google Shape;130;p2"/>
          <p:cNvSpPr txBox="1"/>
          <p:nvPr/>
        </p:nvSpPr>
        <p:spPr>
          <a:xfrm>
            <a:off x="11795652" y="7768164"/>
            <a:ext cx="4258342" cy="908655"/>
          </a:xfrm>
          <a:prstGeom prst="rect">
            <a:avLst/>
          </a:prstGeom>
          <a:noFill/>
          <a:ln>
            <a:noFill/>
          </a:ln>
        </p:spPr>
        <p:txBody>
          <a:bodyPr anchorCtr="0" anchor="t" bIns="0" lIns="0" spcFirstLastPara="1" rIns="0" wrap="square" tIns="0">
            <a:spAutoFit/>
          </a:bodyPr>
          <a:lstStyle/>
          <a:p>
            <a:pPr indent="0" lvl="0" marL="0" marR="0" rtl="0" algn="l">
              <a:lnSpc>
                <a:spcPct val="139976"/>
              </a:lnSpc>
              <a:spcBef>
                <a:spcPts val="0"/>
              </a:spcBef>
              <a:spcAft>
                <a:spcPts val="0"/>
              </a:spcAft>
              <a:buNone/>
            </a:pPr>
            <a:r>
              <a:rPr b="0" i="0" lang="en-US" sz="1726" u="none" cap="none" strike="noStrike">
                <a:solidFill>
                  <a:srgbClr val="000000"/>
                </a:solidFill>
                <a:latin typeface="Inter"/>
                <a:ea typeface="Inter"/>
                <a:cs typeface="Inter"/>
                <a:sym typeface="Inter"/>
              </a:rPr>
              <a:t>An estimated national shortage of </a:t>
            </a:r>
            <a:r>
              <a:rPr b="1" i="0" lang="en-US" sz="1726" u="none" cap="none" strike="noStrike">
                <a:solidFill>
                  <a:srgbClr val="000000"/>
                </a:solidFill>
                <a:latin typeface="Inter"/>
                <a:ea typeface="Inter"/>
                <a:cs typeface="Inter"/>
                <a:sym typeface="Inter"/>
              </a:rPr>
              <a:t>187,000</a:t>
            </a:r>
            <a:r>
              <a:rPr b="0" i="0" lang="en-US" sz="1726" u="none" cap="none" strike="noStrike">
                <a:solidFill>
                  <a:srgbClr val="000000"/>
                </a:solidFill>
                <a:latin typeface="Inter"/>
                <a:ea typeface="Inter"/>
                <a:cs typeface="Inter"/>
                <a:sym typeface="Inter"/>
              </a:rPr>
              <a:t> physicians by </a:t>
            </a:r>
            <a:r>
              <a:rPr b="1" i="0" lang="en-US" sz="1726" u="none" cap="none" strike="noStrike">
                <a:solidFill>
                  <a:srgbClr val="000000"/>
                </a:solidFill>
                <a:latin typeface="Inter"/>
                <a:ea typeface="Inter"/>
                <a:cs typeface="Inter"/>
                <a:sym typeface="Inter"/>
              </a:rPr>
              <a:t>2037</a:t>
            </a:r>
            <a:r>
              <a:rPr b="0" i="0" lang="en-US" sz="1726" u="none" cap="none" strike="noStrike">
                <a:solidFill>
                  <a:srgbClr val="000000"/>
                </a:solidFill>
                <a:latin typeface="Inter"/>
                <a:ea typeface="Inter"/>
                <a:cs typeface="Inter"/>
                <a:sym typeface="Inter"/>
              </a:rPr>
              <a:t> and </a:t>
            </a:r>
            <a:r>
              <a:rPr b="1" i="0" lang="en-US" sz="1726" u="none" cap="none" strike="noStrike">
                <a:solidFill>
                  <a:srgbClr val="000000"/>
                </a:solidFill>
                <a:latin typeface="Inter"/>
                <a:ea typeface="Inter"/>
                <a:cs typeface="Inter"/>
                <a:sym typeface="Inter"/>
              </a:rPr>
              <a:t>63,000</a:t>
            </a:r>
            <a:r>
              <a:rPr b="0" i="0" lang="en-US" sz="1726" u="none" cap="none" strike="noStrike">
                <a:solidFill>
                  <a:srgbClr val="000000"/>
                </a:solidFill>
                <a:latin typeface="Inter"/>
                <a:ea typeface="Inter"/>
                <a:cs typeface="Inter"/>
                <a:sym typeface="Inter"/>
              </a:rPr>
              <a:t> nurses by </a:t>
            </a:r>
            <a:r>
              <a:rPr b="1" i="0" lang="en-US" sz="1726" u="none" cap="none" strike="noStrike">
                <a:solidFill>
                  <a:srgbClr val="000000"/>
                </a:solidFill>
                <a:latin typeface="Inter"/>
                <a:ea typeface="Inter"/>
                <a:cs typeface="Inter"/>
                <a:sym typeface="Inter"/>
              </a:rPr>
              <a:t>2030</a:t>
            </a:r>
            <a:endParaRPr/>
          </a:p>
        </p:txBody>
      </p:sp>
      <p:sp>
        <p:nvSpPr>
          <p:cNvPr id="131" name="Google Shape;131;p2"/>
          <p:cNvSpPr txBox="1"/>
          <p:nvPr/>
        </p:nvSpPr>
        <p:spPr>
          <a:xfrm>
            <a:off x="1711001" y="5600782"/>
            <a:ext cx="3610898" cy="603855"/>
          </a:xfrm>
          <a:prstGeom prst="rect">
            <a:avLst/>
          </a:prstGeom>
          <a:noFill/>
          <a:ln>
            <a:noFill/>
          </a:ln>
        </p:spPr>
        <p:txBody>
          <a:bodyPr anchorCtr="0" anchor="t" bIns="0" lIns="0" spcFirstLastPara="1" rIns="0" wrap="square" tIns="0">
            <a:spAutoFit/>
          </a:bodyPr>
          <a:lstStyle/>
          <a:p>
            <a:pPr indent="0" lvl="0" marL="0" marR="0" rtl="0" algn="l">
              <a:lnSpc>
                <a:spcPct val="139976"/>
              </a:lnSpc>
              <a:spcBef>
                <a:spcPts val="0"/>
              </a:spcBef>
              <a:spcAft>
                <a:spcPts val="0"/>
              </a:spcAft>
              <a:buNone/>
            </a:pPr>
            <a:r>
              <a:rPr b="1" i="0" lang="en-US" sz="1726" u="none" cap="none" strike="noStrike">
                <a:solidFill>
                  <a:srgbClr val="000000"/>
                </a:solidFill>
                <a:latin typeface="Inter"/>
                <a:ea typeface="Inter"/>
                <a:cs typeface="Inter"/>
                <a:sym typeface="Inter"/>
              </a:rPr>
              <a:t>54%</a:t>
            </a:r>
            <a:r>
              <a:rPr b="0" i="0" lang="en-US" sz="1726" u="none" cap="none" strike="noStrike">
                <a:solidFill>
                  <a:srgbClr val="000000"/>
                </a:solidFill>
                <a:latin typeface="Inter"/>
                <a:ea typeface="Inter"/>
                <a:cs typeface="Inter"/>
                <a:sym typeface="Inter"/>
              </a:rPr>
              <a:t> of U.S. physicians and nurses report burnout symptoms​</a:t>
            </a:r>
            <a:endParaRPr/>
          </a:p>
        </p:txBody>
      </p:sp>
      <p:sp>
        <p:nvSpPr>
          <p:cNvPr id="132" name="Google Shape;132;p2"/>
          <p:cNvSpPr txBox="1"/>
          <p:nvPr/>
        </p:nvSpPr>
        <p:spPr>
          <a:xfrm>
            <a:off x="1703217" y="6572881"/>
            <a:ext cx="3610898" cy="908655"/>
          </a:xfrm>
          <a:prstGeom prst="rect">
            <a:avLst/>
          </a:prstGeom>
          <a:noFill/>
          <a:ln>
            <a:noFill/>
          </a:ln>
        </p:spPr>
        <p:txBody>
          <a:bodyPr anchorCtr="0" anchor="t" bIns="0" lIns="0" spcFirstLastPara="1" rIns="0" wrap="square" tIns="0">
            <a:spAutoFit/>
          </a:bodyPr>
          <a:lstStyle/>
          <a:p>
            <a:pPr indent="0" lvl="0" marL="0" marR="0" rtl="0" algn="l">
              <a:lnSpc>
                <a:spcPct val="139976"/>
              </a:lnSpc>
              <a:spcBef>
                <a:spcPts val="0"/>
              </a:spcBef>
              <a:spcAft>
                <a:spcPts val="0"/>
              </a:spcAft>
              <a:buNone/>
            </a:pPr>
            <a:r>
              <a:rPr b="1" i="0" lang="en-US" sz="1726" u="none" cap="none" strike="noStrike">
                <a:solidFill>
                  <a:srgbClr val="000000"/>
                </a:solidFill>
                <a:latin typeface="Inter"/>
                <a:ea typeface="Inter"/>
                <a:cs typeface="Inter"/>
                <a:sym typeface="Inter"/>
              </a:rPr>
              <a:t>60% </a:t>
            </a:r>
            <a:r>
              <a:rPr b="0" i="0" lang="en-US" sz="1726" u="none" cap="none" strike="noStrike">
                <a:solidFill>
                  <a:srgbClr val="000000"/>
                </a:solidFill>
                <a:latin typeface="Inter"/>
                <a:ea typeface="Inter"/>
                <a:cs typeface="Inter"/>
                <a:sym typeface="Inter"/>
              </a:rPr>
              <a:t>of medical students and residents exhibit symptoms of burnout</a:t>
            </a:r>
            <a:endParaRPr/>
          </a:p>
        </p:txBody>
      </p:sp>
      <p:sp>
        <p:nvSpPr>
          <p:cNvPr id="133" name="Google Shape;133;p2"/>
          <p:cNvSpPr txBox="1"/>
          <p:nvPr/>
        </p:nvSpPr>
        <p:spPr>
          <a:xfrm>
            <a:off x="1703217" y="7781735"/>
            <a:ext cx="3610898" cy="603855"/>
          </a:xfrm>
          <a:prstGeom prst="rect">
            <a:avLst/>
          </a:prstGeom>
          <a:noFill/>
          <a:ln>
            <a:noFill/>
          </a:ln>
        </p:spPr>
        <p:txBody>
          <a:bodyPr anchorCtr="0" anchor="t" bIns="0" lIns="0" spcFirstLastPara="1" rIns="0" wrap="square" tIns="0">
            <a:spAutoFit/>
          </a:bodyPr>
          <a:lstStyle/>
          <a:p>
            <a:pPr indent="0" lvl="0" marL="0" marR="0" rtl="0" algn="l">
              <a:lnSpc>
                <a:spcPct val="139976"/>
              </a:lnSpc>
              <a:spcBef>
                <a:spcPts val="0"/>
              </a:spcBef>
              <a:spcAft>
                <a:spcPts val="0"/>
              </a:spcAft>
              <a:buNone/>
            </a:pPr>
            <a:r>
              <a:rPr b="1" i="0" lang="en-US" sz="1726" u="none" cap="none" strike="noStrike">
                <a:solidFill>
                  <a:srgbClr val="000000"/>
                </a:solidFill>
                <a:latin typeface="Inter"/>
                <a:ea typeface="Inter"/>
                <a:cs typeface="Inter"/>
                <a:sym typeface="Inter"/>
              </a:rPr>
              <a:t>61-75% </a:t>
            </a:r>
            <a:r>
              <a:rPr b="0" i="0" lang="en-US" sz="1726" u="none" cap="none" strike="noStrike">
                <a:solidFill>
                  <a:srgbClr val="000000"/>
                </a:solidFill>
                <a:latin typeface="Inter"/>
                <a:ea typeface="Inter"/>
                <a:cs typeface="Inter"/>
                <a:sym typeface="Inter"/>
              </a:rPr>
              <a:t>of pharmacists show signs of burnout</a:t>
            </a:r>
            <a:endParaRPr/>
          </a:p>
        </p:txBody>
      </p:sp>
      <p:sp>
        <p:nvSpPr>
          <p:cNvPr id="134" name="Google Shape;134;p2"/>
          <p:cNvSpPr txBox="1"/>
          <p:nvPr/>
        </p:nvSpPr>
        <p:spPr>
          <a:xfrm>
            <a:off x="767613" y="8803227"/>
            <a:ext cx="4699167" cy="51752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1" lang="en-US" sz="1000" u="none" cap="none" strike="noStrike">
                <a:solidFill>
                  <a:srgbClr val="000000"/>
                </a:solidFill>
                <a:latin typeface="Arial"/>
                <a:ea typeface="Arial"/>
                <a:cs typeface="Arial"/>
                <a:sym typeface="Arial"/>
              </a:rPr>
              <a:t>Taking Action Against Clinician Burnout- A Systems Approach to Professional Well-Being. 2019 https://nap.nationalacademies.org/catalog/25521/taking-action-against-clinician-burnout-a-systems-approach-to-professional</a:t>
            </a:r>
            <a:endParaRPr/>
          </a:p>
        </p:txBody>
      </p:sp>
      <p:sp>
        <p:nvSpPr>
          <p:cNvPr id="135" name="Google Shape;135;p2"/>
          <p:cNvSpPr txBox="1"/>
          <p:nvPr/>
        </p:nvSpPr>
        <p:spPr>
          <a:xfrm>
            <a:off x="11330110" y="4294129"/>
            <a:ext cx="4788781" cy="316515"/>
          </a:xfrm>
          <a:prstGeom prst="rect">
            <a:avLst/>
          </a:prstGeom>
          <a:noFill/>
          <a:ln>
            <a:noFill/>
          </a:ln>
        </p:spPr>
        <p:txBody>
          <a:bodyPr anchorCtr="0" anchor="t" bIns="0" lIns="0" spcFirstLastPara="1" rIns="0" wrap="square" tIns="0">
            <a:spAutoFit/>
          </a:bodyPr>
          <a:lstStyle/>
          <a:p>
            <a:pPr indent="0" lvl="0" marL="0" marR="0" rtl="0" algn="l">
              <a:lnSpc>
                <a:spcPct val="140068"/>
              </a:lnSpc>
              <a:spcBef>
                <a:spcPts val="0"/>
              </a:spcBef>
              <a:spcAft>
                <a:spcPts val="0"/>
              </a:spcAft>
              <a:buNone/>
            </a:pPr>
            <a:r>
              <a:rPr b="0" i="0" lang="en-US" sz="876" u="none" cap="none" strike="noStrike">
                <a:solidFill>
                  <a:srgbClr val="000000"/>
                </a:solidFill>
                <a:latin typeface="Arial"/>
                <a:ea typeface="Arial"/>
                <a:cs typeface="Arial"/>
                <a:sym typeface="Arial"/>
              </a:rPr>
              <a:t> Vital Signs: Health worker-perceived working conditions and symptoms of poor mental health- quality of worklife survey, US 2018-2022. November 3, 2023/72(44):1197-1205</a:t>
            </a:r>
            <a:endParaRPr/>
          </a:p>
        </p:txBody>
      </p:sp>
      <p:sp>
        <p:nvSpPr>
          <p:cNvPr id="136" name="Google Shape;136;p2"/>
          <p:cNvSpPr txBox="1"/>
          <p:nvPr/>
        </p:nvSpPr>
        <p:spPr>
          <a:xfrm>
            <a:off x="11704529" y="9099414"/>
            <a:ext cx="4231323" cy="33655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0" lang="en-US" sz="999" u="none" cap="none" strike="noStrike">
                <a:solidFill>
                  <a:srgbClr val="000000"/>
                </a:solidFill>
                <a:latin typeface="Arimo"/>
                <a:ea typeface="Arimo"/>
                <a:cs typeface="Arimo"/>
                <a:sym typeface="Arimo"/>
              </a:rPr>
              <a:t>https://bhw.hrsa.gov/data-research/projecting-health-workforce-supply-demand</a:t>
            </a:r>
            <a:endParaRPr/>
          </a:p>
        </p:txBody>
      </p:sp>
      <p:grpSp>
        <p:nvGrpSpPr>
          <p:cNvPr id="137" name="Google Shape;137;p2"/>
          <p:cNvGrpSpPr/>
          <p:nvPr/>
        </p:nvGrpSpPr>
        <p:grpSpPr>
          <a:xfrm>
            <a:off x="622279" y="2094507"/>
            <a:ext cx="1707965" cy="479248"/>
            <a:chOff x="0" y="-38100"/>
            <a:chExt cx="376030" cy="105512"/>
          </a:xfrm>
        </p:grpSpPr>
        <p:sp>
          <p:nvSpPr>
            <p:cNvPr id="138" name="Google Shape;138;p2"/>
            <p:cNvSpPr/>
            <p:nvPr/>
          </p:nvSpPr>
          <p:spPr>
            <a:xfrm>
              <a:off x="0" y="0"/>
              <a:ext cx="376030" cy="67412"/>
            </a:xfrm>
            <a:custGeom>
              <a:rect b="b" l="l" r="r" t="t"/>
              <a:pathLst>
                <a:path extrusionOk="0" h="67412" w="376030">
                  <a:moveTo>
                    <a:pt x="0" y="0"/>
                  </a:moveTo>
                  <a:lnTo>
                    <a:pt x="376030" y="0"/>
                  </a:lnTo>
                  <a:lnTo>
                    <a:pt x="376030" y="67412"/>
                  </a:lnTo>
                  <a:lnTo>
                    <a:pt x="0" y="67412"/>
                  </a:lnTo>
                  <a:close/>
                </a:path>
              </a:pathLst>
            </a:custGeom>
            <a:solidFill>
              <a:srgbClr val="D9D9D9"/>
            </a:solidFill>
            <a:ln>
              <a:noFill/>
            </a:ln>
          </p:spPr>
        </p:sp>
        <p:sp>
          <p:nvSpPr>
            <p:cNvPr id="139" name="Google Shape;139;p2"/>
            <p:cNvSpPr txBox="1"/>
            <p:nvPr/>
          </p:nvSpPr>
          <p:spPr>
            <a:xfrm>
              <a:off x="0" y="-38100"/>
              <a:ext cx="376030" cy="105512"/>
            </a:xfrm>
            <a:prstGeom prst="rect">
              <a:avLst/>
            </a:prstGeom>
            <a:noFill/>
            <a:ln>
              <a:noFill/>
            </a:ln>
          </p:spPr>
          <p:txBody>
            <a:bodyPr anchorCtr="0" anchor="ctr" bIns="60750" lIns="60750" spcFirstLastPara="1" rIns="60750" wrap="square" tIns="607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0" name="Google Shape;140;p2"/>
          <p:cNvSpPr txBox="1"/>
          <p:nvPr/>
        </p:nvSpPr>
        <p:spPr>
          <a:xfrm>
            <a:off x="622279" y="2886590"/>
            <a:ext cx="4647412" cy="36195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1" i="0" lang="en-US" sz="2499" u="none" cap="none" strike="noStrike">
                <a:solidFill>
                  <a:srgbClr val="000000"/>
                </a:solidFill>
                <a:latin typeface="Montserrat"/>
                <a:ea typeface="Montserrat"/>
                <a:cs typeface="Montserrat"/>
                <a:sym typeface="Montserrat"/>
              </a:rPr>
              <a:t>Important facts and figures</a:t>
            </a:r>
            <a:endParaRPr/>
          </a:p>
        </p:txBody>
      </p:sp>
      <p:sp>
        <p:nvSpPr>
          <p:cNvPr id="141" name="Google Shape;141;p2"/>
          <p:cNvSpPr txBox="1"/>
          <p:nvPr/>
        </p:nvSpPr>
        <p:spPr>
          <a:xfrm>
            <a:off x="12444936" y="2613949"/>
            <a:ext cx="3783924" cy="1213455"/>
          </a:xfrm>
          <a:prstGeom prst="rect">
            <a:avLst/>
          </a:prstGeom>
          <a:noFill/>
          <a:ln>
            <a:noFill/>
          </a:ln>
        </p:spPr>
        <p:txBody>
          <a:bodyPr anchorCtr="0" anchor="t" bIns="0" lIns="0" spcFirstLastPara="1" rIns="0" wrap="square" tIns="0">
            <a:spAutoFit/>
          </a:bodyPr>
          <a:lstStyle/>
          <a:p>
            <a:pPr indent="0" lvl="0" marL="0" marR="0" rtl="0" algn="l">
              <a:lnSpc>
                <a:spcPct val="139976"/>
              </a:lnSpc>
              <a:spcBef>
                <a:spcPts val="0"/>
              </a:spcBef>
              <a:spcAft>
                <a:spcPts val="0"/>
              </a:spcAft>
              <a:buNone/>
            </a:pPr>
            <a:r>
              <a:rPr b="0" i="0" lang="en-US" sz="1726" u="none" cap="none" strike="noStrike">
                <a:solidFill>
                  <a:srgbClr val="000000"/>
                </a:solidFill>
                <a:latin typeface="Inter"/>
                <a:ea typeface="Inter"/>
                <a:cs typeface="Inter"/>
                <a:sym typeface="Inter"/>
              </a:rPr>
              <a:t>CDC reported that </a:t>
            </a:r>
            <a:r>
              <a:rPr b="1" i="0" lang="en-US" sz="1726" u="none" cap="none" strike="noStrike">
                <a:solidFill>
                  <a:srgbClr val="000000"/>
                </a:solidFill>
                <a:latin typeface="Inter"/>
                <a:ea typeface="Inter"/>
                <a:cs typeface="Inter"/>
                <a:sym typeface="Inter"/>
              </a:rPr>
              <a:t>44.2%</a:t>
            </a:r>
            <a:r>
              <a:rPr b="0" i="0" lang="en-US" sz="1726" u="none" cap="none" strike="noStrike">
                <a:solidFill>
                  <a:srgbClr val="000000"/>
                </a:solidFill>
                <a:latin typeface="Inter"/>
                <a:ea typeface="Inter"/>
                <a:cs typeface="Inter"/>
                <a:sym typeface="Inter"/>
              </a:rPr>
              <a:t> of health workers reported being likely to look for a new job in </a:t>
            </a:r>
            <a:r>
              <a:rPr b="1" i="0" lang="en-US" sz="1726" u="none" cap="none" strike="noStrike">
                <a:solidFill>
                  <a:srgbClr val="000000"/>
                </a:solidFill>
                <a:latin typeface="Inter"/>
                <a:ea typeface="Inter"/>
                <a:cs typeface="Inter"/>
                <a:sym typeface="Inter"/>
              </a:rPr>
              <a:t>2022</a:t>
            </a:r>
            <a:r>
              <a:rPr b="0" i="0" lang="en-US" sz="1726" u="none" cap="none" strike="noStrike">
                <a:solidFill>
                  <a:srgbClr val="000000"/>
                </a:solidFill>
                <a:latin typeface="Inter"/>
                <a:ea typeface="Inter"/>
                <a:cs typeface="Inter"/>
                <a:sym typeface="Inter"/>
              </a:rPr>
              <a:t> due to their negative working conditions.</a:t>
            </a:r>
            <a:endParaRPr/>
          </a:p>
        </p:txBody>
      </p:sp>
      <p:pic>
        <p:nvPicPr>
          <p:cNvPr id="142" name="Google Shape;142;p2"/>
          <p:cNvPicPr preferRelativeResize="0"/>
          <p:nvPr/>
        </p:nvPicPr>
        <p:blipFill rotWithShape="1">
          <a:blip r:embed="rId14">
            <a:alphaModFix/>
          </a:blip>
          <a:srcRect b="0" l="0" r="0" t="0"/>
          <a:stretch/>
        </p:blipFill>
        <p:spPr>
          <a:xfrm>
            <a:off x="11493046" y="2586295"/>
            <a:ext cx="789043" cy="78904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3"/>
          <p:cNvSpPr/>
          <p:nvPr/>
        </p:nvSpPr>
        <p:spPr>
          <a:xfrm flipH="1">
            <a:off x="6456433" y="3769161"/>
            <a:ext cx="4740198" cy="5103847"/>
          </a:xfrm>
          <a:custGeom>
            <a:rect b="b" l="l" r="r" t="t"/>
            <a:pathLst>
              <a:path extrusionOk="0" h="5103847" w="4740198">
                <a:moveTo>
                  <a:pt x="4740198" y="0"/>
                </a:moveTo>
                <a:lnTo>
                  <a:pt x="0" y="0"/>
                </a:lnTo>
                <a:lnTo>
                  <a:pt x="0" y="5103847"/>
                </a:lnTo>
                <a:lnTo>
                  <a:pt x="4740198" y="5103847"/>
                </a:lnTo>
                <a:lnTo>
                  <a:pt x="4740198" y="0"/>
                </a:lnTo>
                <a:close/>
              </a:path>
            </a:pathLst>
          </a:custGeom>
          <a:blipFill rotWithShape="1">
            <a:blip r:embed="rId3">
              <a:alphaModFix/>
            </a:blip>
            <a:stretch>
              <a:fillRect b="0" l="0" r="0" t="0"/>
            </a:stretch>
          </a:blipFill>
          <a:ln>
            <a:noFill/>
          </a:ln>
        </p:spPr>
      </p:sp>
      <p:grpSp>
        <p:nvGrpSpPr>
          <p:cNvPr id="148" name="Google Shape;148;p3"/>
          <p:cNvGrpSpPr/>
          <p:nvPr/>
        </p:nvGrpSpPr>
        <p:grpSpPr>
          <a:xfrm>
            <a:off x="11482381" y="217795"/>
            <a:ext cx="6028860" cy="4925705"/>
            <a:chOff x="0" y="-95250"/>
            <a:chExt cx="1623526" cy="1326455"/>
          </a:xfrm>
        </p:grpSpPr>
        <p:sp>
          <p:nvSpPr>
            <p:cNvPr id="149" name="Google Shape;149;p3"/>
            <p:cNvSpPr/>
            <p:nvPr/>
          </p:nvSpPr>
          <p:spPr>
            <a:xfrm>
              <a:off x="0" y="0"/>
              <a:ext cx="1623526" cy="1231205"/>
            </a:xfrm>
            <a:custGeom>
              <a:rect b="b" l="l" r="r" t="t"/>
              <a:pathLst>
                <a:path extrusionOk="0" h="1231205" w="1623526">
                  <a:moveTo>
                    <a:pt x="65491" y="0"/>
                  </a:moveTo>
                  <a:lnTo>
                    <a:pt x="1558035" y="0"/>
                  </a:lnTo>
                  <a:cubicBezTo>
                    <a:pt x="1594205" y="0"/>
                    <a:pt x="1623526" y="29321"/>
                    <a:pt x="1623526" y="65491"/>
                  </a:cubicBezTo>
                  <a:lnTo>
                    <a:pt x="1623526" y="1165713"/>
                  </a:lnTo>
                  <a:cubicBezTo>
                    <a:pt x="1623526" y="1201883"/>
                    <a:pt x="1594205" y="1231205"/>
                    <a:pt x="1558035" y="1231205"/>
                  </a:cubicBezTo>
                  <a:lnTo>
                    <a:pt x="65491" y="1231205"/>
                  </a:lnTo>
                  <a:cubicBezTo>
                    <a:pt x="29321" y="1231205"/>
                    <a:pt x="0" y="1201883"/>
                    <a:pt x="0" y="1165713"/>
                  </a:cubicBezTo>
                  <a:lnTo>
                    <a:pt x="0" y="65491"/>
                  </a:lnTo>
                  <a:cubicBezTo>
                    <a:pt x="0" y="29321"/>
                    <a:pt x="29321" y="0"/>
                    <a:pt x="65491" y="0"/>
                  </a:cubicBezTo>
                  <a:close/>
                </a:path>
              </a:pathLst>
            </a:custGeom>
            <a:solidFill>
              <a:srgbClr val="3D8EB3">
                <a:alpha val="37254"/>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txBox="1"/>
            <p:nvPr/>
          </p:nvSpPr>
          <p:spPr>
            <a:xfrm>
              <a:off x="0" y="-95250"/>
              <a:ext cx="1623526" cy="1326455"/>
            </a:xfrm>
            <a:prstGeom prst="rect">
              <a:avLst/>
            </a:prstGeom>
            <a:noFill/>
            <a:ln>
              <a:noFill/>
            </a:ln>
          </p:spPr>
          <p:txBody>
            <a:bodyPr anchorCtr="0" anchor="ctr" bIns="50800" lIns="50800" spcFirstLastPara="1" rIns="50800" wrap="square" tIns="50800">
              <a:noAutofit/>
            </a:bodyPr>
            <a:lstStyle/>
            <a:p>
              <a:pPr indent="0" lvl="0" marL="0" marR="0" rtl="0" algn="ctr">
                <a:lnSpc>
                  <a:spcPct val="197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1" name="Google Shape;151;p3"/>
          <p:cNvGrpSpPr/>
          <p:nvPr/>
        </p:nvGrpSpPr>
        <p:grpSpPr>
          <a:xfrm>
            <a:off x="11876634" y="5402486"/>
            <a:ext cx="5486952" cy="4410356"/>
            <a:chOff x="0" y="-95250"/>
            <a:chExt cx="1477595" cy="1187675"/>
          </a:xfrm>
        </p:grpSpPr>
        <p:sp>
          <p:nvSpPr>
            <p:cNvPr id="152" name="Google Shape;152;p3"/>
            <p:cNvSpPr/>
            <p:nvPr/>
          </p:nvSpPr>
          <p:spPr>
            <a:xfrm>
              <a:off x="0" y="0"/>
              <a:ext cx="1477595" cy="1092425"/>
            </a:xfrm>
            <a:custGeom>
              <a:rect b="b" l="l" r="r" t="t"/>
              <a:pathLst>
                <a:path extrusionOk="0" h="1092425" w="1477595">
                  <a:moveTo>
                    <a:pt x="71959" y="0"/>
                  </a:moveTo>
                  <a:lnTo>
                    <a:pt x="1405635" y="0"/>
                  </a:lnTo>
                  <a:cubicBezTo>
                    <a:pt x="1424720" y="0"/>
                    <a:pt x="1443023" y="7581"/>
                    <a:pt x="1456518" y="21076"/>
                  </a:cubicBezTo>
                  <a:cubicBezTo>
                    <a:pt x="1470013" y="34571"/>
                    <a:pt x="1477595" y="52875"/>
                    <a:pt x="1477595" y="71959"/>
                  </a:cubicBezTo>
                  <a:lnTo>
                    <a:pt x="1477595" y="1020466"/>
                  </a:lnTo>
                  <a:cubicBezTo>
                    <a:pt x="1477595" y="1039551"/>
                    <a:pt x="1470013" y="1057854"/>
                    <a:pt x="1456518" y="1071349"/>
                  </a:cubicBezTo>
                  <a:cubicBezTo>
                    <a:pt x="1443023" y="1084844"/>
                    <a:pt x="1424720" y="1092425"/>
                    <a:pt x="1405635" y="1092425"/>
                  </a:cubicBezTo>
                  <a:lnTo>
                    <a:pt x="71959" y="1092425"/>
                  </a:lnTo>
                  <a:cubicBezTo>
                    <a:pt x="52875" y="1092425"/>
                    <a:pt x="34571" y="1084844"/>
                    <a:pt x="21076" y="1071349"/>
                  </a:cubicBezTo>
                  <a:cubicBezTo>
                    <a:pt x="7581" y="1057854"/>
                    <a:pt x="0" y="1039551"/>
                    <a:pt x="0" y="1020466"/>
                  </a:cubicBezTo>
                  <a:lnTo>
                    <a:pt x="0" y="71959"/>
                  </a:lnTo>
                  <a:cubicBezTo>
                    <a:pt x="0" y="52875"/>
                    <a:pt x="7581" y="34571"/>
                    <a:pt x="21076" y="21076"/>
                  </a:cubicBezTo>
                  <a:cubicBezTo>
                    <a:pt x="34571" y="7581"/>
                    <a:pt x="52875" y="0"/>
                    <a:pt x="71959" y="0"/>
                  </a:cubicBezTo>
                  <a:close/>
                </a:path>
              </a:pathLst>
            </a:custGeom>
            <a:solidFill>
              <a:srgbClr val="60C3D8">
                <a:alpha val="3333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txBox="1"/>
            <p:nvPr/>
          </p:nvSpPr>
          <p:spPr>
            <a:xfrm>
              <a:off x="0" y="-95250"/>
              <a:ext cx="1477595" cy="1187675"/>
            </a:xfrm>
            <a:prstGeom prst="rect">
              <a:avLst/>
            </a:prstGeom>
            <a:noFill/>
            <a:ln>
              <a:noFill/>
            </a:ln>
          </p:spPr>
          <p:txBody>
            <a:bodyPr anchorCtr="0" anchor="ctr" bIns="50800" lIns="50800" spcFirstLastPara="1" rIns="50800" wrap="square" tIns="50800">
              <a:noAutofit/>
            </a:bodyPr>
            <a:lstStyle/>
            <a:p>
              <a:pPr indent="0" lvl="0" marL="0" marR="0" rtl="0" algn="ctr">
                <a:lnSpc>
                  <a:spcPct val="197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4" name="Google Shape;154;p3"/>
          <p:cNvGrpSpPr/>
          <p:nvPr/>
        </p:nvGrpSpPr>
        <p:grpSpPr>
          <a:xfrm>
            <a:off x="502206" y="4604068"/>
            <a:ext cx="5356600" cy="4654232"/>
            <a:chOff x="0" y="-95250"/>
            <a:chExt cx="1442492" cy="1253349"/>
          </a:xfrm>
        </p:grpSpPr>
        <p:sp>
          <p:nvSpPr>
            <p:cNvPr id="155" name="Google Shape;155;p3"/>
            <p:cNvSpPr/>
            <p:nvPr/>
          </p:nvSpPr>
          <p:spPr>
            <a:xfrm>
              <a:off x="0" y="0"/>
              <a:ext cx="1442492" cy="1158099"/>
            </a:xfrm>
            <a:custGeom>
              <a:rect b="b" l="l" r="r" t="t"/>
              <a:pathLst>
                <a:path extrusionOk="0" h="1158099" w="1442492">
                  <a:moveTo>
                    <a:pt x="73711" y="0"/>
                  </a:moveTo>
                  <a:lnTo>
                    <a:pt x="1368781" y="0"/>
                  </a:lnTo>
                  <a:cubicBezTo>
                    <a:pt x="1409490" y="0"/>
                    <a:pt x="1442492" y="33001"/>
                    <a:pt x="1442492" y="73711"/>
                  </a:cubicBezTo>
                  <a:lnTo>
                    <a:pt x="1442492" y="1084389"/>
                  </a:lnTo>
                  <a:cubicBezTo>
                    <a:pt x="1442492" y="1103938"/>
                    <a:pt x="1434726" y="1122687"/>
                    <a:pt x="1420902" y="1136510"/>
                  </a:cubicBezTo>
                  <a:cubicBezTo>
                    <a:pt x="1407079" y="1150333"/>
                    <a:pt x="1388330" y="1158099"/>
                    <a:pt x="1368781" y="1158099"/>
                  </a:cubicBezTo>
                  <a:lnTo>
                    <a:pt x="73711" y="1158099"/>
                  </a:lnTo>
                  <a:cubicBezTo>
                    <a:pt x="33001" y="1158099"/>
                    <a:pt x="0" y="1125098"/>
                    <a:pt x="0" y="1084389"/>
                  </a:cubicBezTo>
                  <a:lnTo>
                    <a:pt x="0" y="73711"/>
                  </a:lnTo>
                  <a:cubicBezTo>
                    <a:pt x="0" y="33001"/>
                    <a:pt x="33001" y="0"/>
                    <a:pt x="73711" y="0"/>
                  </a:cubicBezTo>
                  <a:close/>
                </a:path>
              </a:pathLst>
            </a:custGeom>
            <a:solidFill>
              <a:srgbClr val="37C9EF">
                <a:alpha val="3333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txBox="1"/>
            <p:nvPr/>
          </p:nvSpPr>
          <p:spPr>
            <a:xfrm>
              <a:off x="0" y="-95250"/>
              <a:ext cx="1442492" cy="1253349"/>
            </a:xfrm>
            <a:prstGeom prst="rect">
              <a:avLst/>
            </a:prstGeom>
            <a:noFill/>
            <a:ln>
              <a:noFill/>
            </a:ln>
          </p:spPr>
          <p:txBody>
            <a:bodyPr anchorCtr="0" anchor="ctr" bIns="50800" lIns="50800" spcFirstLastPara="1" rIns="50800" wrap="square" tIns="50800">
              <a:noAutofit/>
            </a:bodyPr>
            <a:lstStyle/>
            <a:p>
              <a:pPr indent="0" lvl="0" marL="0" marR="0" rtl="0" algn="ctr">
                <a:lnSpc>
                  <a:spcPct val="197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7" name="Google Shape;157;p3"/>
          <p:cNvSpPr txBox="1"/>
          <p:nvPr/>
        </p:nvSpPr>
        <p:spPr>
          <a:xfrm>
            <a:off x="767613" y="1518205"/>
            <a:ext cx="7848061" cy="983347"/>
          </a:xfrm>
          <a:prstGeom prst="rect">
            <a:avLst/>
          </a:prstGeom>
          <a:noFill/>
          <a:ln>
            <a:noFill/>
          </a:ln>
        </p:spPr>
        <p:txBody>
          <a:bodyPr anchorCtr="0" anchor="t" bIns="0" lIns="0" spcFirstLastPara="1" rIns="0" wrap="square" tIns="0">
            <a:spAutoFit/>
          </a:bodyPr>
          <a:lstStyle/>
          <a:p>
            <a:pPr indent="0" lvl="0" marL="0" marR="0" rtl="0" algn="l">
              <a:lnSpc>
                <a:spcPct val="118012"/>
              </a:lnSpc>
              <a:spcBef>
                <a:spcPts val="0"/>
              </a:spcBef>
              <a:spcAft>
                <a:spcPts val="0"/>
              </a:spcAft>
              <a:buNone/>
            </a:pPr>
            <a:r>
              <a:rPr b="1" i="0" lang="en-US" sz="6562" u="none" cap="none" strike="noStrike">
                <a:solidFill>
                  <a:srgbClr val="000000"/>
                </a:solidFill>
                <a:latin typeface="Inter"/>
                <a:ea typeface="Inter"/>
                <a:cs typeface="Inter"/>
                <a:sym typeface="Inter"/>
              </a:rPr>
              <a:t>Arizona Statistics</a:t>
            </a:r>
            <a:endParaRPr/>
          </a:p>
        </p:txBody>
      </p:sp>
      <p:sp>
        <p:nvSpPr>
          <p:cNvPr id="158" name="Google Shape;158;p3"/>
          <p:cNvSpPr/>
          <p:nvPr/>
        </p:nvSpPr>
        <p:spPr>
          <a:xfrm>
            <a:off x="0" y="-48507"/>
            <a:ext cx="3083772" cy="1582925"/>
          </a:xfrm>
          <a:custGeom>
            <a:rect b="b" l="l" r="r" t="t"/>
            <a:pathLst>
              <a:path extrusionOk="0" h="1582925" w="3083772">
                <a:moveTo>
                  <a:pt x="0" y="0"/>
                </a:moveTo>
                <a:lnTo>
                  <a:pt x="3083772" y="0"/>
                </a:lnTo>
                <a:lnTo>
                  <a:pt x="3083772" y="1582925"/>
                </a:lnTo>
                <a:lnTo>
                  <a:pt x="0" y="1582925"/>
                </a:lnTo>
                <a:lnTo>
                  <a:pt x="0" y="0"/>
                </a:lnTo>
                <a:close/>
              </a:path>
            </a:pathLst>
          </a:custGeom>
          <a:blipFill rotWithShape="1">
            <a:blip r:embed="rId4">
              <a:alphaModFix/>
            </a:blip>
            <a:stretch>
              <a:fillRect b="0" l="0" r="0" t="0"/>
            </a:stretch>
          </a:blipFill>
          <a:ln>
            <a:noFill/>
          </a:ln>
        </p:spPr>
      </p:sp>
      <p:sp>
        <p:nvSpPr>
          <p:cNvPr id="159" name="Google Shape;159;p3"/>
          <p:cNvSpPr/>
          <p:nvPr/>
        </p:nvSpPr>
        <p:spPr>
          <a:xfrm>
            <a:off x="9065211" y="4038686"/>
            <a:ext cx="642713" cy="818743"/>
          </a:xfrm>
          <a:custGeom>
            <a:rect b="b" l="l" r="r" t="t"/>
            <a:pathLst>
              <a:path extrusionOk="0" h="818743" w="642713">
                <a:moveTo>
                  <a:pt x="0" y="0"/>
                </a:moveTo>
                <a:lnTo>
                  <a:pt x="642713" y="0"/>
                </a:lnTo>
                <a:lnTo>
                  <a:pt x="642713" y="818743"/>
                </a:lnTo>
                <a:lnTo>
                  <a:pt x="0" y="818743"/>
                </a:lnTo>
                <a:lnTo>
                  <a:pt x="0" y="0"/>
                </a:lnTo>
                <a:close/>
              </a:path>
            </a:pathLst>
          </a:custGeom>
          <a:blipFill rotWithShape="1">
            <a:blip r:embed="rId5">
              <a:alphaModFix/>
            </a:blip>
            <a:stretch>
              <a:fillRect b="0" l="0" r="0" t="0"/>
            </a:stretch>
          </a:blipFill>
          <a:ln>
            <a:noFill/>
          </a:ln>
        </p:spPr>
      </p:sp>
      <p:sp>
        <p:nvSpPr>
          <p:cNvPr id="160" name="Google Shape;160;p3"/>
          <p:cNvSpPr/>
          <p:nvPr/>
        </p:nvSpPr>
        <p:spPr>
          <a:xfrm>
            <a:off x="6830225" y="5549292"/>
            <a:ext cx="1154082" cy="771792"/>
          </a:xfrm>
          <a:custGeom>
            <a:rect b="b" l="l" r="r" t="t"/>
            <a:pathLst>
              <a:path extrusionOk="0" h="771792" w="1154082">
                <a:moveTo>
                  <a:pt x="0" y="0"/>
                </a:moveTo>
                <a:lnTo>
                  <a:pt x="1154081" y="0"/>
                </a:lnTo>
                <a:lnTo>
                  <a:pt x="1154081" y="771793"/>
                </a:lnTo>
                <a:lnTo>
                  <a:pt x="0" y="771793"/>
                </a:lnTo>
                <a:lnTo>
                  <a:pt x="0" y="0"/>
                </a:lnTo>
                <a:close/>
              </a:path>
            </a:pathLst>
          </a:custGeom>
          <a:blipFill rotWithShape="1">
            <a:blip r:embed="rId6">
              <a:alphaModFix/>
            </a:blip>
            <a:stretch>
              <a:fillRect b="0" l="0" r="0" t="0"/>
            </a:stretch>
          </a:blipFill>
          <a:ln>
            <a:noFill/>
          </a:ln>
        </p:spPr>
      </p:sp>
      <p:sp>
        <p:nvSpPr>
          <p:cNvPr id="161" name="Google Shape;161;p3"/>
          <p:cNvSpPr/>
          <p:nvPr/>
        </p:nvSpPr>
        <p:spPr>
          <a:xfrm>
            <a:off x="9109155" y="7062728"/>
            <a:ext cx="1197538" cy="1143649"/>
          </a:xfrm>
          <a:custGeom>
            <a:rect b="b" l="l" r="r" t="t"/>
            <a:pathLst>
              <a:path extrusionOk="0" h="1143649" w="1197538">
                <a:moveTo>
                  <a:pt x="0" y="0"/>
                </a:moveTo>
                <a:lnTo>
                  <a:pt x="1197538" y="0"/>
                </a:lnTo>
                <a:lnTo>
                  <a:pt x="1197538" y="1143649"/>
                </a:lnTo>
                <a:lnTo>
                  <a:pt x="0" y="1143649"/>
                </a:lnTo>
                <a:lnTo>
                  <a:pt x="0" y="0"/>
                </a:lnTo>
                <a:close/>
              </a:path>
            </a:pathLst>
          </a:custGeom>
          <a:blipFill rotWithShape="1">
            <a:blip r:embed="rId7">
              <a:alphaModFix/>
            </a:blip>
            <a:stretch>
              <a:fillRect b="0" l="0" r="0" t="0"/>
            </a:stretch>
          </a:blipFill>
          <a:ln>
            <a:noFill/>
          </a:ln>
        </p:spPr>
      </p:sp>
      <p:sp>
        <p:nvSpPr>
          <p:cNvPr id="162" name="Google Shape;162;p3"/>
          <p:cNvSpPr/>
          <p:nvPr/>
        </p:nvSpPr>
        <p:spPr>
          <a:xfrm>
            <a:off x="16543065" y="406797"/>
            <a:ext cx="684903" cy="872488"/>
          </a:xfrm>
          <a:custGeom>
            <a:rect b="b" l="l" r="r" t="t"/>
            <a:pathLst>
              <a:path extrusionOk="0" h="872488" w="684903">
                <a:moveTo>
                  <a:pt x="0" y="0"/>
                </a:moveTo>
                <a:lnTo>
                  <a:pt x="684903" y="0"/>
                </a:lnTo>
                <a:lnTo>
                  <a:pt x="684903" y="872488"/>
                </a:lnTo>
                <a:lnTo>
                  <a:pt x="0" y="872488"/>
                </a:lnTo>
                <a:lnTo>
                  <a:pt x="0" y="0"/>
                </a:lnTo>
                <a:close/>
              </a:path>
            </a:pathLst>
          </a:custGeom>
          <a:blipFill rotWithShape="1">
            <a:blip r:embed="rId8">
              <a:alphaModFix/>
            </a:blip>
            <a:stretch>
              <a:fillRect b="0" l="0" r="0" t="0"/>
            </a:stretch>
          </a:blipFill>
          <a:ln>
            <a:noFill/>
          </a:ln>
        </p:spPr>
      </p:sp>
      <p:pic>
        <p:nvPicPr>
          <p:cNvPr id="163" name="Google Shape;163;p3"/>
          <p:cNvPicPr preferRelativeResize="0"/>
          <p:nvPr/>
        </p:nvPicPr>
        <p:blipFill rotWithShape="1">
          <a:blip r:embed="rId9">
            <a:alphaModFix/>
          </a:blip>
          <a:srcRect b="0" l="0" r="0" t="0"/>
          <a:stretch/>
        </p:blipFill>
        <p:spPr>
          <a:xfrm>
            <a:off x="11810880" y="1522556"/>
            <a:ext cx="789043" cy="789043"/>
          </a:xfrm>
          <a:prstGeom prst="rect">
            <a:avLst/>
          </a:prstGeom>
          <a:noFill/>
          <a:ln>
            <a:noFill/>
          </a:ln>
        </p:spPr>
      </p:pic>
      <p:grpSp>
        <p:nvGrpSpPr>
          <p:cNvPr id="164" name="Google Shape;164;p3"/>
          <p:cNvGrpSpPr/>
          <p:nvPr/>
        </p:nvGrpSpPr>
        <p:grpSpPr>
          <a:xfrm>
            <a:off x="767613" y="2469655"/>
            <a:ext cx="1707965" cy="479248"/>
            <a:chOff x="0" y="-38100"/>
            <a:chExt cx="376030" cy="105512"/>
          </a:xfrm>
        </p:grpSpPr>
        <p:sp>
          <p:nvSpPr>
            <p:cNvPr id="165" name="Google Shape;165;p3"/>
            <p:cNvSpPr/>
            <p:nvPr/>
          </p:nvSpPr>
          <p:spPr>
            <a:xfrm>
              <a:off x="0" y="0"/>
              <a:ext cx="376030" cy="67412"/>
            </a:xfrm>
            <a:custGeom>
              <a:rect b="b" l="l" r="r" t="t"/>
              <a:pathLst>
                <a:path extrusionOk="0" h="67412" w="376030">
                  <a:moveTo>
                    <a:pt x="0" y="0"/>
                  </a:moveTo>
                  <a:lnTo>
                    <a:pt x="376030" y="0"/>
                  </a:lnTo>
                  <a:lnTo>
                    <a:pt x="376030" y="67412"/>
                  </a:lnTo>
                  <a:lnTo>
                    <a:pt x="0" y="67412"/>
                  </a:lnTo>
                  <a:close/>
                </a:path>
              </a:pathLst>
            </a:custGeom>
            <a:solidFill>
              <a:srgbClr val="D9D9D9"/>
            </a:solidFill>
            <a:ln>
              <a:noFill/>
            </a:ln>
          </p:spPr>
        </p:sp>
        <p:sp>
          <p:nvSpPr>
            <p:cNvPr id="166" name="Google Shape;166;p3"/>
            <p:cNvSpPr txBox="1"/>
            <p:nvPr/>
          </p:nvSpPr>
          <p:spPr>
            <a:xfrm>
              <a:off x="0" y="-38100"/>
              <a:ext cx="376030" cy="105512"/>
            </a:xfrm>
            <a:prstGeom prst="rect">
              <a:avLst/>
            </a:prstGeom>
            <a:noFill/>
            <a:ln>
              <a:noFill/>
            </a:ln>
          </p:spPr>
          <p:txBody>
            <a:bodyPr anchorCtr="0" anchor="ctr" bIns="60750" lIns="60750" spcFirstLastPara="1" rIns="60750" wrap="square" tIns="607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7" name="Google Shape;167;p3"/>
          <p:cNvSpPr/>
          <p:nvPr/>
        </p:nvSpPr>
        <p:spPr>
          <a:xfrm>
            <a:off x="16445682" y="2795807"/>
            <a:ext cx="879669" cy="973354"/>
          </a:xfrm>
          <a:custGeom>
            <a:rect b="b" l="l" r="r" t="t"/>
            <a:pathLst>
              <a:path extrusionOk="0" h="973354" w="879669">
                <a:moveTo>
                  <a:pt x="0" y="0"/>
                </a:moveTo>
                <a:lnTo>
                  <a:pt x="879669" y="0"/>
                </a:lnTo>
                <a:lnTo>
                  <a:pt x="879669" y="973354"/>
                </a:lnTo>
                <a:lnTo>
                  <a:pt x="0" y="973354"/>
                </a:lnTo>
                <a:lnTo>
                  <a:pt x="0" y="0"/>
                </a:lnTo>
                <a:close/>
              </a:path>
            </a:pathLst>
          </a:custGeom>
          <a:blipFill rotWithShape="1">
            <a:blip r:embed="rId10">
              <a:alphaModFix/>
            </a:blip>
            <a:stretch>
              <a:fillRect b="0" l="0" r="0" t="0"/>
            </a:stretch>
          </a:blipFill>
          <a:ln>
            <a:noFill/>
          </a:ln>
        </p:spPr>
      </p:sp>
      <p:sp>
        <p:nvSpPr>
          <p:cNvPr id="168" name="Google Shape;168;p3"/>
          <p:cNvSpPr txBox="1"/>
          <p:nvPr/>
        </p:nvSpPr>
        <p:spPr>
          <a:xfrm>
            <a:off x="11750371" y="852566"/>
            <a:ext cx="4137202" cy="426647"/>
          </a:xfrm>
          <a:prstGeom prst="rect">
            <a:avLst/>
          </a:prstGeom>
          <a:noFill/>
          <a:ln>
            <a:noFill/>
          </a:ln>
        </p:spPr>
        <p:txBody>
          <a:bodyPr anchorCtr="0" anchor="t" bIns="0" lIns="0" spcFirstLastPara="1" rIns="0" wrap="square" tIns="0">
            <a:spAutoFit/>
          </a:bodyPr>
          <a:lstStyle/>
          <a:p>
            <a:pPr indent="0" lvl="0" marL="0" marR="0" rtl="0" algn="l">
              <a:lnSpc>
                <a:spcPct val="113013"/>
              </a:lnSpc>
              <a:spcBef>
                <a:spcPts val="0"/>
              </a:spcBef>
              <a:spcAft>
                <a:spcPts val="0"/>
              </a:spcAft>
              <a:buNone/>
            </a:pPr>
            <a:r>
              <a:rPr b="1" i="0" lang="en-US" sz="2874" u="none" cap="none" strike="noStrike">
                <a:solidFill>
                  <a:srgbClr val="000000"/>
                </a:solidFill>
                <a:latin typeface="Inter"/>
                <a:ea typeface="Inter"/>
                <a:cs typeface="Inter"/>
                <a:sym typeface="Inter"/>
              </a:rPr>
              <a:t>High Burnout &amp; Its Toll </a:t>
            </a:r>
            <a:endParaRPr/>
          </a:p>
        </p:txBody>
      </p:sp>
      <p:sp>
        <p:nvSpPr>
          <p:cNvPr id="169" name="Google Shape;169;p3"/>
          <p:cNvSpPr txBox="1"/>
          <p:nvPr/>
        </p:nvSpPr>
        <p:spPr>
          <a:xfrm>
            <a:off x="12205402" y="6077214"/>
            <a:ext cx="4512751" cy="456489"/>
          </a:xfrm>
          <a:prstGeom prst="rect">
            <a:avLst/>
          </a:prstGeom>
          <a:noFill/>
          <a:ln>
            <a:noFill/>
          </a:ln>
        </p:spPr>
        <p:txBody>
          <a:bodyPr anchorCtr="0" anchor="t" bIns="0" lIns="0" spcFirstLastPara="1" rIns="0" wrap="square" tIns="0">
            <a:spAutoFit/>
          </a:bodyPr>
          <a:lstStyle/>
          <a:p>
            <a:pPr indent="0" lvl="0" marL="0" marR="0" rtl="0" algn="l">
              <a:lnSpc>
                <a:spcPct val="112986"/>
              </a:lnSpc>
              <a:spcBef>
                <a:spcPts val="0"/>
              </a:spcBef>
              <a:spcAft>
                <a:spcPts val="0"/>
              </a:spcAft>
              <a:buNone/>
            </a:pPr>
            <a:r>
              <a:rPr b="1" i="0" lang="en-US" sz="3134" u="none" cap="none" strike="noStrike">
                <a:solidFill>
                  <a:srgbClr val="000000"/>
                </a:solidFill>
                <a:latin typeface="Inter"/>
                <a:ea typeface="Inter"/>
                <a:cs typeface="Inter"/>
                <a:sym typeface="Inter"/>
              </a:rPr>
              <a:t>Workforce Shortages</a:t>
            </a:r>
            <a:endParaRPr/>
          </a:p>
        </p:txBody>
      </p:sp>
      <p:sp>
        <p:nvSpPr>
          <p:cNvPr id="170" name="Google Shape;170;p3"/>
          <p:cNvSpPr txBox="1"/>
          <p:nvPr/>
        </p:nvSpPr>
        <p:spPr>
          <a:xfrm>
            <a:off x="12753076" y="1496318"/>
            <a:ext cx="4506224" cy="85768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625" u="none" cap="none" strike="noStrike">
                <a:solidFill>
                  <a:srgbClr val="000000"/>
                </a:solidFill>
                <a:latin typeface="Inter"/>
                <a:ea typeface="Inter"/>
                <a:cs typeface="Inter"/>
                <a:sym typeface="Inter"/>
              </a:rPr>
              <a:t>Arizona’s burnout rates mirror the national averages, </a:t>
            </a:r>
            <a:r>
              <a:rPr b="1" i="0" lang="en-US" sz="1625" u="none" cap="none" strike="noStrike">
                <a:solidFill>
                  <a:srgbClr val="000000"/>
                </a:solidFill>
                <a:latin typeface="Inter"/>
                <a:ea typeface="Inter"/>
                <a:cs typeface="Inter"/>
                <a:sym typeface="Inter"/>
              </a:rPr>
              <a:t>with &gt;50% of</a:t>
            </a:r>
            <a:r>
              <a:rPr b="0" i="0" lang="en-US" sz="1625" u="none" cap="none" strike="noStrike">
                <a:solidFill>
                  <a:srgbClr val="000000"/>
                </a:solidFill>
                <a:latin typeface="Inter"/>
                <a:ea typeface="Inter"/>
                <a:cs typeface="Inter"/>
                <a:sym typeface="Inter"/>
              </a:rPr>
              <a:t> nurses and physicians exhibiting high levels of burnout</a:t>
            </a:r>
            <a:endParaRPr/>
          </a:p>
        </p:txBody>
      </p:sp>
      <p:sp>
        <p:nvSpPr>
          <p:cNvPr id="171" name="Google Shape;171;p3"/>
          <p:cNvSpPr txBox="1"/>
          <p:nvPr/>
        </p:nvSpPr>
        <p:spPr>
          <a:xfrm>
            <a:off x="13377077" y="6842467"/>
            <a:ext cx="3508439" cy="1518255"/>
          </a:xfrm>
          <a:prstGeom prst="rect">
            <a:avLst/>
          </a:prstGeom>
          <a:noFill/>
          <a:ln>
            <a:noFill/>
          </a:ln>
        </p:spPr>
        <p:txBody>
          <a:bodyPr anchorCtr="0" anchor="t" bIns="0" lIns="0" spcFirstLastPara="1" rIns="0" wrap="square" tIns="0">
            <a:spAutoFit/>
          </a:bodyPr>
          <a:lstStyle/>
          <a:p>
            <a:pPr indent="0" lvl="0" marL="0" marR="0" rtl="0" algn="l">
              <a:lnSpc>
                <a:spcPct val="139976"/>
              </a:lnSpc>
              <a:spcBef>
                <a:spcPts val="0"/>
              </a:spcBef>
              <a:spcAft>
                <a:spcPts val="0"/>
              </a:spcAft>
              <a:buNone/>
            </a:pPr>
            <a:r>
              <a:rPr b="0" i="0" lang="en-US" sz="1726" u="none" cap="none" strike="noStrike">
                <a:solidFill>
                  <a:srgbClr val="000000"/>
                </a:solidFill>
                <a:latin typeface="Inter"/>
                <a:ea typeface="Inter"/>
                <a:cs typeface="Inter"/>
                <a:sym typeface="Inter"/>
              </a:rPr>
              <a:t>Arizona is currently </a:t>
            </a:r>
            <a:r>
              <a:rPr b="1" i="0" lang="en-US" sz="1726" u="none" cap="none" strike="noStrike">
                <a:solidFill>
                  <a:srgbClr val="000000"/>
                </a:solidFill>
                <a:latin typeface="Inter"/>
                <a:ea typeface="Inter"/>
                <a:cs typeface="Inter"/>
                <a:sym typeface="Inter"/>
              </a:rPr>
              <a:t>estimating a shortage</a:t>
            </a:r>
            <a:r>
              <a:rPr b="0" i="0" lang="en-US" sz="1726" u="none" cap="none" strike="noStrike">
                <a:solidFill>
                  <a:srgbClr val="000000"/>
                </a:solidFill>
                <a:latin typeface="Inter"/>
                <a:ea typeface="Inter"/>
                <a:cs typeface="Inter"/>
                <a:sym typeface="Inter"/>
              </a:rPr>
              <a:t> of</a:t>
            </a:r>
            <a:r>
              <a:rPr b="1" i="0" lang="en-US" sz="1726" u="none" cap="none" strike="noStrike">
                <a:solidFill>
                  <a:srgbClr val="000000"/>
                </a:solidFill>
                <a:latin typeface="Inter"/>
                <a:ea typeface="Inter"/>
                <a:cs typeface="Inter"/>
                <a:sym typeface="Inter"/>
              </a:rPr>
              <a:t> &gt;14,000 registered nurses</a:t>
            </a:r>
            <a:r>
              <a:rPr b="0" i="0" lang="en-US" sz="1726" u="none" cap="none" strike="noStrike">
                <a:solidFill>
                  <a:srgbClr val="000000"/>
                </a:solidFill>
                <a:latin typeface="Inter"/>
                <a:ea typeface="Inter"/>
                <a:cs typeface="Inter"/>
                <a:sym typeface="Inter"/>
              </a:rPr>
              <a:t>, </a:t>
            </a:r>
            <a:r>
              <a:rPr b="1" i="0" lang="en-US" sz="1726" u="none" cap="none" strike="noStrike">
                <a:solidFill>
                  <a:srgbClr val="000000"/>
                </a:solidFill>
                <a:latin typeface="Inter"/>
                <a:ea typeface="Inter"/>
                <a:cs typeface="Inter"/>
                <a:sym typeface="Inter"/>
              </a:rPr>
              <a:t>&gt;3,600 physicians</a:t>
            </a:r>
            <a:r>
              <a:rPr b="0" i="0" lang="en-US" sz="1726" u="none" cap="none" strike="noStrike">
                <a:solidFill>
                  <a:srgbClr val="000000"/>
                </a:solidFill>
                <a:latin typeface="Inter"/>
                <a:ea typeface="Inter"/>
                <a:cs typeface="Inter"/>
                <a:sym typeface="Inter"/>
              </a:rPr>
              <a:t>, and </a:t>
            </a:r>
            <a:r>
              <a:rPr b="1" i="0" lang="en-US" sz="1726" u="none" cap="none" strike="noStrike">
                <a:solidFill>
                  <a:srgbClr val="000000"/>
                </a:solidFill>
                <a:latin typeface="Inter"/>
                <a:ea typeface="Inter"/>
                <a:cs typeface="Inter"/>
                <a:sym typeface="Inter"/>
              </a:rPr>
              <a:t>&gt;2,400 behavioral health specialists </a:t>
            </a:r>
            <a:r>
              <a:rPr b="0" i="0" lang="en-US" sz="1726" u="none" cap="none" strike="noStrike">
                <a:solidFill>
                  <a:srgbClr val="000000"/>
                </a:solidFill>
                <a:latin typeface="Inter"/>
                <a:ea typeface="Inter"/>
                <a:cs typeface="Inter"/>
                <a:sym typeface="Inter"/>
              </a:rPr>
              <a:t>by </a:t>
            </a:r>
            <a:r>
              <a:rPr b="1" i="0" lang="en-US" sz="1726" u="none" cap="none" strike="noStrike">
                <a:solidFill>
                  <a:srgbClr val="000000"/>
                </a:solidFill>
                <a:latin typeface="Inter"/>
                <a:ea typeface="Inter"/>
                <a:cs typeface="Inter"/>
                <a:sym typeface="Inter"/>
              </a:rPr>
              <a:t>2030</a:t>
            </a:r>
            <a:r>
              <a:rPr b="0" i="0" lang="en-US" sz="1726" u="none" cap="none" strike="noStrike">
                <a:solidFill>
                  <a:srgbClr val="000000"/>
                </a:solidFill>
                <a:latin typeface="Inter"/>
                <a:ea typeface="Inter"/>
                <a:cs typeface="Inter"/>
                <a:sym typeface="Inter"/>
              </a:rPr>
              <a:t>. </a:t>
            </a:r>
            <a:endParaRPr/>
          </a:p>
        </p:txBody>
      </p:sp>
      <p:sp>
        <p:nvSpPr>
          <p:cNvPr id="172" name="Google Shape;172;p3"/>
          <p:cNvSpPr txBox="1"/>
          <p:nvPr/>
        </p:nvSpPr>
        <p:spPr>
          <a:xfrm>
            <a:off x="11806926" y="2866126"/>
            <a:ext cx="4736139" cy="85281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615" u="none" cap="none" strike="noStrike">
                <a:solidFill>
                  <a:srgbClr val="000000"/>
                </a:solidFill>
                <a:latin typeface="Inter"/>
                <a:ea typeface="Inter"/>
                <a:cs typeface="Inter"/>
                <a:sym typeface="Inter"/>
              </a:rPr>
              <a:t>High emotional </a:t>
            </a:r>
            <a:r>
              <a:rPr b="1" i="0" lang="en-US" sz="1615" u="none" cap="none" strike="noStrike">
                <a:solidFill>
                  <a:srgbClr val="000000"/>
                </a:solidFill>
                <a:latin typeface="Inter"/>
                <a:ea typeface="Inter"/>
                <a:cs typeface="Inter"/>
                <a:sym typeface="Inter"/>
              </a:rPr>
              <a:t>exhaustion,</a:t>
            </a:r>
            <a:r>
              <a:rPr b="0" i="0" lang="en-US" sz="1615" u="none" cap="none" strike="noStrike">
                <a:solidFill>
                  <a:srgbClr val="000000"/>
                </a:solidFill>
                <a:latin typeface="Inter"/>
                <a:ea typeface="Inter"/>
                <a:cs typeface="Inter"/>
                <a:sym typeface="Inter"/>
              </a:rPr>
              <a:t> </a:t>
            </a:r>
            <a:r>
              <a:rPr b="1" i="0" lang="en-US" sz="1615" u="none" cap="none" strike="noStrike">
                <a:solidFill>
                  <a:srgbClr val="000000"/>
                </a:solidFill>
                <a:latin typeface="Inter"/>
                <a:ea typeface="Inter"/>
                <a:cs typeface="Inter"/>
                <a:sym typeface="Inter"/>
              </a:rPr>
              <a:t>depersonalization</a:t>
            </a:r>
            <a:r>
              <a:rPr b="0" i="0" lang="en-US" sz="1615" u="none" cap="none" strike="noStrike">
                <a:solidFill>
                  <a:srgbClr val="000000"/>
                </a:solidFill>
                <a:latin typeface="Inter"/>
                <a:ea typeface="Inter"/>
                <a:cs typeface="Inter"/>
                <a:sym typeface="Inter"/>
              </a:rPr>
              <a:t>, and </a:t>
            </a:r>
            <a:r>
              <a:rPr b="1" i="0" lang="en-US" sz="1615" u="none" cap="none" strike="noStrike">
                <a:solidFill>
                  <a:srgbClr val="000000"/>
                </a:solidFill>
                <a:latin typeface="Inter"/>
                <a:ea typeface="Inter"/>
                <a:cs typeface="Inter"/>
                <a:sym typeface="Inter"/>
              </a:rPr>
              <a:t>low personal feelings of accomplishment</a:t>
            </a:r>
            <a:r>
              <a:rPr b="0" i="0" lang="en-US" sz="1615" u="none" cap="none" strike="noStrike">
                <a:solidFill>
                  <a:srgbClr val="000000"/>
                </a:solidFill>
                <a:latin typeface="Inter"/>
                <a:ea typeface="Inter"/>
                <a:cs typeface="Inter"/>
                <a:sym typeface="Inter"/>
              </a:rPr>
              <a:t> referenced by Arizona health providers </a:t>
            </a:r>
            <a:endParaRPr/>
          </a:p>
        </p:txBody>
      </p:sp>
      <p:sp>
        <p:nvSpPr>
          <p:cNvPr id="173" name="Google Shape;173;p3"/>
          <p:cNvSpPr txBox="1"/>
          <p:nvPr/>
        </p:nvSpPr>
        <p:spPr>
          <a:xfrm>
            <a:off x="12163601" y="8985250"/>
            <a:ext cx="4906873" cy="51752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1" lang="en-US" sz="1000" u="none" cap="none" strike="noStrike">
                <a:solidFill>
                  <a:srgbClr val="000000"/>
                </a:solidFill>
                <a:latin typeface="Arial"/>
                <a:ea typeface="Arial"/>
                <a:cs typeface="Arial"/>
                <a:sym typeface="Arial"/>
              </a:rPr>
              <a:t>Brunner, K, Farley G The Economic Impact of Arizona’s Health Care Sector, Common Sense Institute, July 2023, https://commonsenseinstituteaz.org/wp-content/uploads/2023/07/CSI-Report-AZ-Health-Care-Economic-Impact-Report-gf4.pdf</a:t>
            </a:r>
            <a:endParaRPr/>
          </a:p>
        </p:txBody>
      </p:sp>
      <p:sp>
        <p:nvSpPr>
          <p:cNvPr id="174" name="Google Shape;174;p3"/>
          <p:cNvSpPr txBox="1"/>
          <p:nvPr/>
        </p:nvSpPr>
        <p:spPr>
          <a:xfrm>
            <a:off x="11806926" y="4621223"/>
            <a:ext cx="5421042" cy="33655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1" lang="en-US" sz="999" u="none" cap="none" strike="noStrike">
                <a:solidFill>
                  <a:srgbClr val="000000"/>
                </a:solidFill>
                <a:latin typeface="Arial"/>
                <a:ea typeface="Arial"/>
                <a:cs typeface="Arial"/>
                <a:sym typeface="Arial"/>
              </a:rPr>
              <a:t>A report from the Productivity and Prosperity Project (P3). ASU WP Carey School of Business. April 2024</a:t>
            </a:r>
            <a:endParaRPr/>
          </a:p>
        </p:txBody>
      </p:sp>
      <p:sp>
        <p:nvSpPr>
          <p:cNvPr id="175" name="Google Shape;175;p3"/>
          <p:cNvSpPr txBox="1"/>
          <p:nvPr/>
        </p:nvSpPr>
        <p:spPr>
          <a:xfrm>
            <a:off x="11814527" y="4256392"/>
            <a:ext cx="5413441" cy="33655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1" lang="en-US" sz="999" u="none" cap="none" strike="noStrike">
                <a:solidFill>
                  <a:srgbClr val="000000"/>
                </a:solidFill>
                <a:latin typeface="Arial"/>
                <a:ea typeface="Arial"/>
                <a:cs typeface="Arial"/>
                <a:sym typeface="Arial"/>
              </a:rPr>
              <a:t>Addressing Health Worker Burnout. The US Surgeon General’s Advisory on Building a Thriving Health Workforce. 2022</a:t>
            </a:r>
            <a:endParaRPr/>
          </a:p>
        </p:txBody>
      </p:sp>
      <p:sp>
        <p:nvSpPr>
          <p:cNvPr id="176" name="Google Shape;176;p3"/>
          <p:cNvSpPr txBox="1"/>
          <p:nvPr/>
        </p:nvSpPr>
        <p:spPr>
          <a:xfrm>
            <a:off x="767613" y="3261738"/>
            <a:ext cx="7146804" cy="36195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1" i="0" lang="en-US" sz="2499" u="none" cap="none" strike="noStrike">
                <a:solidFill>
                  <a:srgbClr val="000000"/>
                </a:solidFill>
                <a:latin typeface="Montserrat"/>
                <a:ea typeface="Montserrat"/>
                <a:cs typeface="Montserrat"/>
                <a:sym typeface="Montserrat"/>
              </a:rPr>
              <a:t>What is the state of Wellbeing in Arizona?</a:t>
            </a:r>
            <a:endParaRPr/>
          </a:p>
        </p:txBody>
      </p:sp>
      <p:sp>
        <p:nvSpPr>
          <p:cNvPr id="177" name="Google Shape;177;p3"/>
          <p:cNvSpPr txBox="1"/>
          <p:nvPr/>
        </p:nvSpPr>
        <p:spPr>
          <a:xfrm>
            <a:off x="2467014" y="6020064"/>
            <a:ext cx="3140045" cy="1518255"/>
          </a:xfrm>
          <a:prstGeom prst="rect">
            <a:avLst/>
          </a:prstGeom>
          <a:noFill/>
          <a:ln>
            <a:noFill/>
          </a:ln>
        </p:spPr>
        <p:txBody>
          <a:bodyPr anchorCtr="0" anchor="t" bIns="0" lIns="0" spcFirstLastPara="1" rIns="0" wrap="square" tIns="0">
            <a:spAutoFit/>
          </a:bodyPr>
          <a:lstStyle/>
          <a:p>
            <a:pPr indent="0" lvl="0" marL="0" marR="0" rtl="0" algn="l">
              <a:lnSpc>
                <a:spcPct val="139976"/>
              </a:lnSpc>
              <a:spcBef>
                <a:spcPts val="0"/>
              </a:spcBef>
              <a:spcAft>
                <a:spcPts val="0"/>
              </a:spcAft>
              <a:buNone/>
            </a:pPr>
            <a:r>
              <a:rPr b="0" i="0" lang="en-US" sz="1726" u="none" cap="none" strike="noStrike">
                <a:solidFill>
                  <a:srgbClr val="000000"/>
                </a:solidFill>
                <a:latin typeface="Inter"/>
                <a:ea typeface="Inter"/>
                <a:cs typeface="Inter"/>
                <a:sym typeface="Inter"/>
              </a:rPr>
              <a:t>The population of adults over 65 has increased from</a:t>
            </a:r>
            <a:r>
              <a:rPr b="1" i="0" lang="en-US" sz="1726" u="none" cap="none" strike="noStrike">
                <a:solidFill>
                  <a:srgbClr val="000000"/>
                </a:solidFill>
                <a:latin typeface="Inter"/>
                <a:ea typeface="Inter"/>
                <a:cs typeface="Inter"/>
                <a:sym typeface="Inter"/>
              </a:rPr>
              <a:t> 13% in 2000</a:t>
            </a:r>
            <a:r>
              <a:rPr b="0" i="0" lang="en-US" sz="1726" u="none" cap="none" strike="noStrike">
                <a:solidFill>
                  <a:srgbClr val="000000"/>
                </a:solidFill>
                <a:latin typeface="Inter"/>
                <a:ea typeface="Inter"/>
                <a:cs typeface="Inter"/>
                <a:sym typeface="Inter"/>
              </a:rPr>
              <a:t> to </a:t>
            </a:r>
            <a:r>
              <a:rPr b="1" i="0" lang="en-US" sz="1726" u="none" cap="none" strike="noStrike">
                <a:solidFill>
                  <a:srgbClr val="000000"/>
                </a:solidFill>
                <a:latin typeface="Inter"/>
                <a:ea typeface="Inter"/>
                <a:cs typeface="Inter"/>
                <a:sym typeface="Inter"/>
              </a:rPr>
              <a:t>19% in 2022</a:t>
            </a:r>
            <a:r>
              <a:rPr b="0" i="0" lang="en-US" sz="1726" u="none" cap="none" strike="noStrike">
                <a:solidFill>
                  <a:srgbClr val="000000"/>
                </a:solidFill>
                <a:latin typeface="Inter"/>
                <a:ea typeface="Inter"/>
                <a:cs typeface="Inter"/>
                <a:sym typeface="Inter"/>
              </a:rPr>
              <a:t> and is expected to continue growing. </a:t>
            </a:r>
            <a:endParaRPr/>
          </a:p>
        </p:txBody>
      </p:sp>
      <p:sp>
        <p:nvSpPr>
          <p:cNvPr id="178" name="Google Shape;178;p3"/>
          <p:cNvSpPr txBox="1"/>
          <p:nvPr/>
        </p:nvSpPr>
        <p:spPr>
          <a:xfrm>
            <a:off x="725586" y="8484547"/>
            <a:ext cx="4881473" cy="51752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1" lang="en-US" sz="1000" u="none" cap="none" strike="noStrike">
                <a:solidFill>
                  <a:srgbClr val="000000"/>
                </a:solidFill>
                <a:latin typeface="Arial"/>
                <a:ea typeface="Arial"/>
                <a:cs typeface="Arial"/>
                <a:sym typeface="Arial"/>
              </a:rPr>
              <a:t>Brunner, K, Farley G The Economic Impact of Arizona’s Health Care Sector, Common Sense Institute, July 2023, https://commonsenseinstituteaz.org/wp-content/uploads/2023/07/CSI-Report-AZ-Health-Care-Economic-Impact-Report-gf4.pdf</a:t>
            </a:r>
            <a:endParaRPr/>
          </a:p>
        </p:txBody>
      </p:sp>
      <p:sp>
        <p:nvSpPr>
          <p:cNvPr id="179" name="Google Shape;179;p3"/>
          <p:cNvSpPr txBox="1"/>
          <p:nvPr/>
        </p:nvSpPr>
        <p:spPr>
          <a:xfrm>
            <a:off x="767613" y="5244055"/>
            <a:ext cx="4137202" cy="426647"/>
          </a:xfrm>
          <a:prstGeom prst="rect">
            <a:avLst/>
          </a:prstGeom>
          <a:noFill/>
          <a:ln>
            <a:noFill/>
          </a:ln>
        </p:spPr>
        <p:txBody>
          <a:bodyPr anchorCtr="0" anchor="t" bIns="0" lIns="0" spcFirstLastPara="1" rIns="0" wrap="square" tIns="0">
            <a:spAutoFit/>
          </a:bodyPr>
          <a:lstStyle/>
          <a:p>
            <a:pPr indent="0" lvl="0" marL="0" marR="0" rtl="0" algn="l">
              <a:lnSpc>
                <a:spcPct val="113013"/>
              </a:lnSpc>
              <a:spcBef>
                <a:spcPts val="0"/>
              </a:spcBef>
              <a:spcAft>
                <a:spcPts val="0"/>
              </a:spcAft>
              <a:buNone/>
            </a:pPr>
            <a:r>
              <a:rPr b="1" i="0" lang="en-US" sz="2874" u="none" cap="none" strike="noStrike">
                <a:solidFill>
                  <a:srgbClr val="000000"/>
                </a:solidFill>
                <a:latin typeface="Inter"/>
                <a:ea typeface="Inter"/>
                <a:cs typeface="Inter"/>
                <a:sym typeface="Inter"/>
              </a:rPr>
              <a:t>Increased Demand</a:t>
            </a:r>
            <a:endParaRPr/>
          </a:p>
        </p:txBody>
      </p:sp>
      <p:sp>
        <p:nvSpPr>
          <p:cNvPr id="180" name="Google Shape;180;p3"/>
          <p:cNvSpPr/>
          <p:nvPr/>
        </p:nvSpPr>
        <p:spPr>
          <a:xfrm>
            <a:off x="12418085" y="7300727"/>
            <a:ext cx="669984" cy="639834"/>
          </a:xfrm>
          <a:custGeom>
            <a:rect b="b" l="l" r="r" t="t"/>
            <a:pathLst>
              <a:path extrusionOk="0" h="639834" w="669984">
                <a:moveTo>
                  <a:pt x="0" y="0"/>
                </a:moveTo>
                <a:lnTo>
                  <a:pt x="669983" y="0"/>
                </a:lnTo>
                <a:lnTo>
                  <a:pt x="669983" y="639834"/>
                </a:lnTo>
                <a:lnTo>
                  <a:pt x="0" y="639834"/>
                </a:lnTo>
                <a:lnTo>
                  <a:pt x="0" y="0"/>
                </a:lnTo>
                <a:close/>
              </a:path>
            </a:pathLst>
          </a:custGeom>
          <a:blipFill rotWithShape="1">
            <a:blip r:embed="rId11">
              <a:alphaModFix/>
            </a:blip>
            <a:stretch>
              <a:fillRect b="0" l="0" r="0" t="0"/>
            </a:stretch>
          </a:blipFill>
          <a:ln>
            <a:noFill/>
          </a:ln>
        </p:spPr>
      </p:sp>
      <p:pic>
        <p:nvPicPr>
          <p:cNvPr id="181" name="Google Shape;181;p3"/>
          <p:cNvPicPr preferRelativeResize="0"/>
          <p:nvPr/>
        </p:nvPicPr>
        <p:blipFill rotWithShape="1">
          <a:blip r:embed="rId12">
            <a:alphaModFix/>
          </a:blip>
          <a:srcRect b="0" l="0" r="0" t="0"/>
          <a:stretch/>
        </p:blipFill>
        <p:spPr>
          <a:xfrm>
            <a:off x="524405" y="5810988"/>
            <a:ext cx="1875831" cy="19741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grpSp>
        <p:nvGrpSpPr>
          <p:cNvPr id="186" name="Google Shape;186;p4"/>
          <p:cNvGrpSpPr/>
          <p:nvPr/>
        </p:nvGrpSpPr>
        <p:grpSpPr>
          <a:xfrm>
            <a:off x="12330080" y="1532807"/>
            <a:ext cx="1707965" cy="479248"/>
            <a:chOff x="0" y="-38100"/>
            <a:chExt cx="376030" cy="105512"/>
          </a:xfrm>
        </p:grpSpPr>
        <p:sp>
          <p:nvSpPr>
            <p:cNvPr id="187" name="Google Shape;187;p4"/>
            <p:cNvSpPr/>
            <p:nvPr/>
          </p:nvSpPr>
          <p:spPr>
            <a:xfrm>
              <a:off x="0" y="0"/>
              <a:ext cx="376030" cy="67412"/>
            </a:xfrm>
            <a:custGeom>
              <a:rect b="b" l="l" r="r" t="t"/>
              <a:pathLst>
                <a:path extrusionOk="0" h="67412" w="376030">
                  <a:moveTo>
                    <a:pt x="0" y="0"/>
                  </a:moveTo>
                  <a:lnTo>
                    <a:pt x="376030" y="0"/>
                  </a:lnTo>
                  <a:lnTo>
                    <a:pt x="376030" y="67412"/>
                  </a:lnTo>
                  <a:lnTo>
                    <a:pt x="0" y="67412"/>
                  </a:lnTo>
                  <a:close/>
                </a:path>
              </a:pathLst>
            </a:custGeom>
            <a:solidFill>
              <a:srgbClr val="D9D9D9"/>
            </a:solidFill>
            <a:ln>
              <a:noFill/>
            </a:ln>
          </p:spPr>
        </p:sp>
        <p:sp>
          <p:nvSpPr>
            <p:cNvPr id="188" name="Google Shape;188;p4"/>
            <p:cNvSpPr txBox="1"/>
            <p:nvPr/>
          </p:nvSpPr>
          <p:spPr>
            <a:xfrm>
              <a:off x="0" y="-38100"/>
              <a:ext cx="376030" cy="105512"/>
            </a:xfrm>
            <a:prstGeom prst="rect">
              <a:avLst/>
            </a:prstGeom>
            <a:noFill/>
            <a:ln>
              <a:noFill/>
            </a:ln>
          </p:spPr>
          <p:txBody>
            <a:bodyPr anchorCtr="0" anchor="ctr" bIns="60750" lIns="60750" spcFirstLastPara="1" rIns="60750" wrap="square" tIns="607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9" name="Google Shape;189;p4"/>
          <p:cNvGrpSpPr/>
          <p:nvPr/>
        </p:nvGrpSpPr>
        <p:grpSpPr>
          <a:xfrm>
            <a:off x="417555" y="5084941"/>
            <a:ext cx="3729951" cy="4453225"/>
            <a:chOff x="0" y="-38100"/>
            <a:chExt cx="982374" cy="1172866"/>
          </a:xfrm>
        </p:grpSpPr>
        <p:sp>
          <p:nvSpPr>
            <p:cNvPr id="190" name="Google Shape;190;p4"/>
            <p:cNvSpPr/>
            <p:nvPr/>
          </p:nvSpPr>
          <p:spPr>
            <a:xfrm>
              <a:off x="0" y="0"/>
              <a:ext cx="982374" cy="1134766"/>
            </a:xfrm>
            <a:custGeom>
              <a:rect b="b" l="l" r="r" t="t"/>
              <a:pathLst>
                <a:path extrusionOk="0" h="1134766" w="982374">
                  <a:moveTo>
                    <a:pt x="0" y="0"/>
                  </a:moveTo>
                  <a:lnTo>
                    <a:pt x="982374" y="0"/>
                  </a:lnTo>
                  <a:lnTo>
                    <a:pt x="982374" y="1134766"/>
                  </a:lnTo>
                  <a:lnTo>
                    <a:pt x="0" y="1134766"/>
                  </a:lnTo>
                  <a:close/>
                </a:path>
              </a:pathLst>
            </a:custGeom>
            <a:solidFill>
              <a:srgbClr val="000000">
                <a:alpha val="0"/>
              </a:srgbClr>
            </a:solidFill>
            <a:ln cap="sq" cmpd="sng" w="19050">
              <a:solidFill>
                <a:srgbClr val="000000"/>
              </a:solidFill>
              <a:prstDash val="dash"/>
              <a:miter lim="8000"/>
              <a:headEnd len="sm" w="sm" type="none"/>
              <a:tailEnd len="sm" w="sm" type="none"/>
            </a:ln>
          </p:spPr>
        </p:sp>
        <p:sp>
          <p:nvSpPr>
            <p:cNvPr id="191" name="Google Shape;191;p4"/>
            <p:cNvSpPr txBox="1"/>
            <p:nvPr/>
          </p:nvSpPr>
          <p:spPr>
            <a:xfrm>
              <a:off x="0" y="-38100"/>
              <a:ext cx="982374" cy="117286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2" name="Google Shape;192;p4"/>
          <p:cNvGrpSpPr/>
          <p:nvPr/>
        </p:nvGrpSpPr>
        <p:grpSpPr>
          <a:xfrm>
            <a:off x="4303268" y="5084941"/>
            <a:ext cx="4021959" cy="4453225"/>
            <a:chOff x="0" y="-38100"/>
            <a:chExt cx="1059281" cy="1172866"/>
          </a:xfrm>
        </p:grpSpPr>
        <p:sp>
          <p:nvSpPr>
            <p:cNvPr id="193" name="Google Shape;193;p4"/>
            <p:cNvSpPr/>
            <p:nvPr/>
          </p:nvSpPr>
          <p:spPr>
            <a:xfrm>
              <a:off x="0" y="0"/>
              <a:ext cx="1059281" cy="1134766"/>
            </a:xfrm>
            <a:custGeom>
              <a:rect b="b" l="l" r="r" t="t"/>
              <a:pathLst>
                <a:path extrusionOk="0" h="1134766" w="1059281">
                  <a:moveTo>
                    <a:pt x="0" y="0"/>
                  </a:moveTo>
                  <a:lnTo>
                    <a:pt x="1059281" y="0"/>
                  </a:lnTo>
                  <a:lnTo>
                    <a:pt x="1059281" y="1134766"/>
                  </a:lnTo>
                  <a:lnTo>
                    <a:pt x="0" y="1134766"/>
                  </a:lnTo>
                  <a:close/>
                </a:path>
              </a:pathLst>
            </a:custGeom>
            <a:solidFill>
              <a:srgbClr val="000000">
                <a:alpha val="0"/>
              </a:srgbClr>
            </a:solidFill>
            <a:ln cap="sq" cmpd="sng" w="19050">
              <a:solidFill>
                <a:srgbClr val="000000"/>
              </a:solidFill>
              <a:prstDash val="dash"/>
              <a:miter lim="8000"/>
              <a:headEnd len="sm" w="sm" type="none"/>
              <a:tailEnd len="sm" w="sm" type="none"/>
            </a:ln>
          </p:spPr>
        </p:sp>
        <p:sp>
          <p:nvSpPr>
            <p:cNvPr id="194" name="Google Shape;194;p4"/>
            <p:cNvSpPr txBox="1"/>
            <p:nvPr/>
          </p:nvSpPr>
          <p:spPr>
            <a:xfrm>
              <a:off x="0" y="-38100"/>
              <a:ext cx="1059281" cy="117286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5" name="Google Shape;195;p4"/>
          <p:cNvGrpSpPr/>
          <p:nvPr/>
        </p:nvGrpSpPr>
        <p:grpSpPr>
          <a:xfrm>
            <a:off x="13497747" y="4473776"/>
            <a:ext cx="4192062" cy="5462204"/>
            <a:chOff x="0" y="-38100"/>
            <a:chExt cx="1104082" cy="1438605"/>
          </a:xfrm>
        </p:grpSpPr>
        <p:sp>
          <p:nvSpPr>
            <p:cNvPr id="196" name="Google Shape;196;p4"/>
            <p:cNvSpPr/>
            <p:nvPr/>
          </p:nvSpPr>
          <p:spPr>
            <a:xfrm>
              <a:off x="0" y="0"/>
              <a:ext cx="1104082" cy="1400505"/>
            </a:xfrm>
            <a:custGeom>
              <a:rect b="b" l="l" r="r" t="t"/>
              <a:pathLst>
                <a:path extrusionOk="0" h="1400505" w="1104082">
                  <a:moveTo>
                    <a:pt x="0" y="0"/>
                  </a:moveTo>
                  <a:lnTo>
                    <a:pt x="1104082" y="0"/>
                  </a:lnTo>
                  <a:lnTo>
                    <a:pt x="1104082" y="1400505"/>
                  </a:lnTo>
                  <a:lnTo>
                    <a:pt x="0" y="1400505"/>
                  </a:lnTo>
                  <a:close/>
                </a:path>
              </a:pathLst>
            </a:custGeom>
            <a:solidFill>
              <a:srgbClr val="000000">
                <a:alpha val="0"/>
              </a:srgbClr>
            </a:solidFill>
            <a:ln cap="sq" cmpd="sng" w="19050">
              <a:solidFill>
                <a:srgbClr val="000000"/>
              </a:solidFill>
              <a:prstDash val="dash"/>
              <a:miter lim="8000"/>
              <a:headEnd len="sm" w="sm" type="none"/>
              <a:tailEnd len="sm" w="sm" type="none"/>
            </a:ln>
          </p:spPr>
        </p:sp>
        <p:sp>
          <p:nvSpPr>
            <p:cNvPr id="197" name="Google Shape;197;p4"/>
            <p:cNvSpPr txBox="1"/>
            <p:nvPr/>
          </p:nvSpPr>
          <p:spPr>
            <a:xfrm>
              <a:off x="0" y="-38100"/>
              <a:ext cx="1104082" cy="143860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8" name="Google Shape;198;p4"/>
          <p:cNvGrpSpPr/>
          <p:nvPr/>
        </p:nvGrpSpPr>
        <p:grpSpPr>
          <a:xfrm>
            <a:off x="851789" y="6401120"/>
            <a:ext cx="1136249" cy="284893"/>
            <a:chOff x="0" y="-38100"/>
            <a:chExt cx="250160" cy="62722"/>
          </a:xfrm>
        </p:grpSpPr>
        <p:sp>
          <p:nvSpPr>
            <p:cNvPr id="199" name="Google Shape;199;p4"/>
            <p:cNvSpPr/>
            <p:nvPr/>
          </p:nvSpPr>
          <p:spPr>
            <a:xfrm>
              <a:off x="0" y="0"/>
              <a:ext cx="250160" cy="24622"/>
            </a:xfrm>
            <a:custGeom>
              <a:rect b="b" l="l" r="r" t="t"/>
              <a:pathLst>
                <a:path extrusionOk="0" h="24622" w="250160">
                  <a:moveTo>
                    <a:pt x="0" y="0"/>
                  </a:moveTo>
                  <a:lnTo>
                    <a:pt x="250160" y="0"/>
                  </a:lnTo>
                  <a:lnTo>
                    <a:pt x="250160" y="24622"/>
                  </a:lnTo>
                  <a:lnTo>
                    <a:pt x="0" y="24622"/>
                  </a:lnTo>
                  <a:close/>
                </a:path>
              </a:pathLst>
            </a:custGeom>
            <a:solidFill>
              <a:srgbClr val="00A3E0"/>
            </a:solidFill>
            <a:ln>
              <a:noFill/>
            </a:ln>
          </p:spPr>
        </p:sp>
        <p:sp>
          <p:nvSpPr>
            <p:cNvPr id="200" name="Google Shape;200;p4"/>
            <p:cNvSpPr txBox="1"/>
            <p:nvPr/>
          </p:nvSpPr>
          <p:spPr>
            <a:xfrm>
              <a:off x="0" y="-38100"/>
              <a:ext cx="250160" cy="62722"/>
            </a:xfrm>
            <a:prstGeom prst="rect">
              <a:avLst/>
            </a:prstGeom>
            <a:noFill/>
            <a:ln>
              <a:noFill/>
            </a:ln>
          </p:spPr>
          <p:txBody>
            <a:bodyPr anchorCtr="0" anchor="ctr" bIns="60750" lIns="60750" spcFirstLastPara="1" rIns="60750" wrap="square" tIns="607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1" name="Google Shape;201;p4"/>
          <p:cNvGrpSpPr/>
          <p:nvPr/>
        </p:nvGrpSpPr>
        <p:grpSpPr>
          <a:xfrm>
            <a:off x="4565784" y="6401120"/>
            <a:ext cx="1136249" cy="284893"/>
            <a:chOff x="0" y="-38100"/>
            <a:chExt cx="250160" cy="62722"/>
          </a:xfrm>
        </p:grpSpPr>
        <p:sp>
          <p:nvSpPr>
            <p:cNvPr id="202" name="Google Shape;202;p4"/>
            <p:cNvSpPr/>
            <p:nvPr/>
          </p:nvSpPr>
          <p:spPr>
            <a:xfrm>
              <a:off x="0" y="0"/>
              <a:ext cx="250160" cy="24622"/>
            </a:xfrm>
            <a:custGeom>
              <a:rect b="b" l="l" r="r" t="t"/>
              <a:pathLst>
                <a:path extrusionOk="0" h="24622" w="250160">
                  <a:moveTo>
                    <a:pt x="0" y="0"/>
                  </a:moveTo>
                  <a:lnTo>
                    <a:pt x="250160" y="0"/>
                  </a:lnTo>
                  <a:lnTo>
                    <a:pt x="250160" y="24622"/>
                  </a:lnTo>
                  <a:lnTo>
                    <a:pt x="0" y="24622"/>
                  </a:lnTo>
                  <a:close/>
                </a:path>
              </a:pathLst>
            </a:custGeom>
            <a:solidFill>
              <a:srgbClr val="41B6E6"/>
            </a:solidFill>
            <a:ln>
              <a:noFill/>
            </a:ln>
          </p:spPr>
        </p:sp>
        <p:sp>
          <p:nvSpPr>
            <p:cNvPr id="203" name="Google Shape;203;p4"/>
            <p:cNvSpPr txBox="1"/>
            <p:nvPr/>
          </p:nvSpPr>
          <p:spPr>
            <a:xfrm>
              <a:off x="0" y="-38100"/>
              <a:ext cx="250160" cy="62722"/>
            </a:xfrm>
            <a:prstGeom prst="rect">
              <a:avLst/>
            </a:prstGeom>
            <a:noFill/>
            <a:ln>
              <a:noFill/>
            </a:ln>
          </p:spPr>
          <p:txBody>
            <a:bodyPr anchorCtr="0" anchor="ctr" bIns="60750" lIns="60750" spcFirstLastPara="1" rIns="60750" wrap="square" tIns="607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4" name="Google Shape;204;p4"/>
          <p:cNvGrpSpPr/>
          <p:nvPr/>
        </p:nvGrpSpPr>
        <p:grpSpPr>
          <a:xfrm>
            <a:off x="13744524" y="5809680"/>
            <a:ext cx="1136249" cy="284893"/>
            <a:chOff x="0" y="-38100"/>
            <a:chExt cx="250160" cy="62722"/>
          </a:xfrm>
        </p:grpSpPr>
        <p:sp>
          <p:nvSpPr>
            <p:cNvPr id="205" name="Google Shape;205;p4"/>
            <p:cNvSpPr/>
            <p:nvPr/>
          </p:nvSpPr>
          <p:spPr>
            <a:xfrm>
              <a:off x="0" y="0"/>
              <a:ext cx="250160" cy="24622"/>
            </a:xfrm>
            <a:custGeom>
              <a:rect b="b" l="l" r="r" t="t"/>
              <a:pathLst>
                <a:path extrusionOk="0" h="24622" w="250160">
                  <a:moveTo>
                    <a:pt x="0" y="0"/>
                  </a:moveTo>
                  <a:lnTo>
                    <a:pt x="250160" y="0"/>
                  </a:lnTo>
                  <a:lnTo>
                    <a:pt x="250160" y="24622"/>
                  </a:lnTo>
                  <a:lnTo>
                    <a:pt x="0" y="24622"/>
                  </a:lnTo>
                  <a:close/>
                </a:path>
              </a:pathLst>
            </a:custGeom>
            <a:solidFill>
              <a:srgbClr val="FFDA0B"/>
            </a:solidFill>
            <a:ln>
              <a:noFill/>
            </a:ln>
          </p:spPr>
        </p:sp>
        <p:sp>
          <p:nvSpPr>
            <p:cNvPr id="206" name="Google Shape;206;p4"/>
            <p:cNvSpPr txBox="1"/>
            <p:nvPr/>
          </p:nvSpPr>
          <p:spPr>
            <a:xfrm>
              <a:off x="0" y="-38100"/>
              <a:ext cx="250160" cy="62722"/>
            </a:xfrm>
            <a:prstGeom prst="rect">
              <a:avLst/>
            </a:prstGeom>
            <a:noFill/>
            <a:ln>
              <a:noFill/>
            </a:ln>
          </p:spPr>
          <p:txBody>
            <a:bodyPr anchorCtr="0" anchor="ctr" bIns="60750" lIns="60750" spcFirstLastPara="1" rIns="60750" wrap="square" tIns="607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7" name="Google Shape;207;p4"/>
          <p:cNvGrpSpPr/>
          <p:nvPr/>
        </p:nvGrpSpPr>
        <p:grpSpPr>
          <a:xfrm>
            <a:off x="8477628" y="5084941"/>
            <a:ext cx="3535424" cy="4453225"/>
            <a:chOff x="0" y="-38100"/>
            <a:chExt cx="931140" cy="1172866"/>
          </a:xfrm>
        </p:grpSpPr>
        <p:sp>
          <p:nvSpPr>
            <p:cNvPr id="208" name="Google Shape;208;p4"/>
            <p:cNvSpPr/>
            <p:nvPr/>
          </p:nvSpPr>
          <p:spPr>
            <a:xfrm>
              <a:off x="0" y="0"/>
              <a:ext cx="931140" cy="1134766"/>
            </a:xfrm>
            <a:custGeom>
              <a:rect b="b" l="l" r="r" t="t"/>
              <a:pathLst>
                <a:path extrusionOk="0" h="1134766" w="931140">
                  <a:moveTo>
                    <a:pt x="0" y="0"/>
                  </a:moveTo>
                  <a:lnTo>
                    <a:pt x="931140" y="0"/>
                  </a:lnTo>
                  <a:lnTo>
                    <a:pt x="931140" y="1134766"/>
                  </a:lnTo>
                  <a:lnTo>
                    <a:pt x="0" y="1134766"/>
                  </a:lnTo>
                  <a:close/>
                </a:path>
              </a:pathLst>
            </a:custGeom>
            <a:solidFill>
              <a:srgbClr val="000000">
                <a:alpha val="0"/>
              </a:srgbClr>
            </a:solidFill>
            <a:ln cap="sq" cmpd="sng" w="19050">
              <a:solidFill>
                <a:srgbClr val="000000"/>
              </a:solidFill>
              <a:prstDash val="dash"/>
              <a:miter lim="8000"/>
              <a:headEnd len="sm" w="sm" type="none"/>
              <a:tailEnd len="sm" w="sm" type="none"/>
            </a:ln>
          </p:spPr>
        </p:sp>
        <p:sp>
          <p:nvSpPr>
            <p:cNvPr id="209" name="Google Shape;209;p4"/>
            <p:cNvSpPr txBox="1"/>
            <p:nvPr/>
          </p:nvSpPr>
          <p:spPr>
            <a:xfrm>
              <a:off x="0" y="-38100"/>
              <a:ext cx="931140" cy="117286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0" name="Google Shape;210;p4"/>
          <p:cNvGrpSpPr/>
          <p:nvPr/>
        </p:nvGrpSpPr>
        <p:grpSpPr>
          <a:xfrm>
            <a:off x="8744328" y="6401120"/>
            <a:ext cx="1136249" cy="284893"/>
            <a:chOff x="0" y="-38100"/>
            <a:chExt cx="250160" cy="62722"/>
          </a:xfrm>
        </p:grpSpPr>
        <p:sp>
          <p:nvSpPr>
            <p:cNvPr id="211" name="Google Shape;211;p4"/>
            <p:cNvSpPr/>
            <p:nvPr/>
          </p:nvSpPr>
          <p:spPr>
            <a:xfrm>
              <a:off x="0" y="0"/>
              <a:ext cx="250160" cy="24622"/>
            </a:xfrm>
            <a:custGeom>
              <a:rect b="b" l="l" r="r" t="t"/>
              <a:pathLst>
                <a:path extrusionOk="0" h="24622" w="250160">
                  <a:moveTo>
                    <a:pt x="0" y="0"/>
                  </a:moveTo>
                  <a:lnTo>
                    <a:pt x="250160" y="0"/>
                  </a:lnTo>
                  <a:lnTo>
                    <a:pt x="250160" y="24622"/>
                  </a:lnTo>
                  <a:lnTo>
                    <a:pt x="0" y="24622"/>
                  </a:lnTo>
                  <a:close/>
                </a:path>
              </a:pathLst>
            </a:custGeom>
            <a:solidFill>
              <a:srgbClr val="41B6E6"/>
            </a:solidFill>
            <a:ln>
              <a:noFill/>
            </a:ln>
          </p:spPr>
        </p:sp>
        <p:sp>
          <p:nvSpPr>
            <p:cNvPr id="212" name="Google Shape;212;p4"/>
            <p:cNvSpPr txBox="1"/>
            <p:nvPr/>
          </p:nvSpPr>
          <p:spPr>
            <a:xfrm>
              <a:off x="0" y="-38100"/>
              <a:ext cx="250160" cy="62722"/>
            </a:xfrm>
            <a:prstGeom prst="rect">
              <a:avLst/>
            </a:prstGeom>
            <a:noFill/>
            <a:ln>
              <a:noFill/>
            </a:ln>
          </p:spPr>
          <p:txBody>
            <a:bodyPr anchorCtr="0" anchor="ctr" bIns="60750" lIns="60750" spcFirstLastPara="1" rIns="60750" wrap="square" tIns="607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3" name="Google Shape;213;p4"/>
          <p:cNvSpPr/>
          <p:nvPr/>
        </p:nvSpPr>
        <p:spPr>
          <a:xfrm>
            <a:off x="0" y="0"/>
            <a:ext cx="3083772" cy="1582925"/>
          </a:xfrm>
          <a:custGeom>
            <a:rect b="b" l="l" r="r" t="t"/>
            <a:pathLst>
              <a:path extrusionOk="0" h="1582925" w="3083772">
                <a:moveTo>
                  <a:pt x="0" y="0"/>
                </a:moveTo>
                <a:lnTo>
                  <a:pt x="3083772" y="0"/>
                </a:lnTo>
                <a:lnTo>
                  <a:pt x="3083772" y="1582925"/>
                </a:lnTo>
                <a:lnTo>
                  <a:pt x="0" y="1582925"/>
                </a:lnTo>
                <a:lnTo>
                  <a:pt x="0" y="0"/>
                </a:lnTo>
                <a:close/>
              </a:path>
            </a:pathLst>
          </a:custGeom>
          <a:blipFill rotWithShape="1">
            <a:blip r:embed="rId3">
              <a:alphaModFix/>
            </a:blip>
            <a:stretch>
              <a:fillRect b="0" l="0" r="0" t="0"/>
            </a:stretch>
          </a:blipFill>
          <a:ln>
            <a:noFill/>
          </a:ln>
        </p:spPr>
      </p:sp>
      <p:sp>
        <p:nvSpPr>
          <p:cNvPr id="214" name="Google Shape;214;p4"/>
          <p:cNvSpPr/>
          <p:nvPr/>
        </p:nvSpPr>
        <p:spPr>
          <a:xfrm>
            <a:off x="12202236" y="6830720"/>
            <a:ext cx="1106328" cy="1106328"/>
          </a:xfrm>
          <a:custGeom>
            <a:rect b="b" l="l" r="r" t="t"/>
            <a:pathLst>
              <a:path extrusionOk="0" h="1106328" w="1106328">
                <a:moveTo>
                  <a:pt x="0" y="0"/>
                </a:moveTo>
                <a:lnTo>
                  <a:pt x="1106327" y="0"/>
                </a:lnTo>
                <a:lnTo>
                  <a:pt x="1106327" y="1106328"/>
                </a:lnTo>
                <a:lnTo>
                  <a:pt x="0" y="1106328"/>
                </a:lnTo>
                <a:lnTo>
                  <a:pt x="0" y="0"/>
                </a:lnTo>
                <a:close/>
              </a:path>
            </a:pathLst>
          </a:custGeom>
          <a:blipFill rotWithShape="1">
            <a:blip r:embed="rId4">
              <a:alphaModFix/>
            </a:blip>
            <a:stretch>
              <a:fillRect b="0" l="0" r="0" t="0"/>
            </a:stretch>
          </a:blipFill>
          <a:ln>
            <a:noFill/>
          </a:ln>
        </p:spPr>
      </p:sp>
      <p:sp>
        <p:nvSpPr>
          <p:cNvPr id="215" name="Google Shape;215;p4"/>
          <p:cNvSpPr/>
          <p:nvPr/>
        </p:nvSpPr>
        <p:spPr>
          <a:xfrm>
            <a:off x="14880773" y="495553"/>
            <a:ext cx="2892972" cy="3408509"/>
          </a:xfrm>
          <a:custGeom>
            <a:rect b="b" l="l" r="r" t="t"/>
            <a:pathLst>
              <a:path extrusionOk="0" h="3408509" w="2892972">
                <a:moveTo>
                  <a:pt x="0" y="0"/>
                </a:moveTo>
                <a:lnTo>
                  <a:pt x="2892972" y="0"/>
                </a:lnTo>
                <a:lnTo>
                  <a:pt x="2892972" y="3408509"/>
                </a:lnTo>
                <a:lnTo>
                  <a:pt x="0" y="3408509"/>
                </a:lnTo>
                <a:lnTo>
                  <a:pt x="0" y="0"/>
                </a:lnTo>
                <a:close/>
              </a:path>
            </a:pathLst>
          </a:custGeom>
          <a:blipFill rotWithShape="1">
            <a:blip r:embed="rId5">
              <a:alphaModFix amt="29000"/>
            </a:blip>
            <a:stretch>
              <a:fillRect b="0" l="0" r="0" t="0"/>
            </a:stretch>
          </a:blipFill>
          <a:ln>
            <a:noFill/>
          </a:ln>
        </p:spPr>
      </p:sp>
      <p:sp>
        <p:nvSpPr>
          <p:cNvPr id="216" name="Google Shape;216;p4"/>
          <p:cNvSpPr txBox="1"/>
          <p:nvPr/>
        </p:nvSpPr>
        <p:spPr>
          <a:xfrm>
            <a:off x="9181984" y="791462"/>
            <a:ext cx="5002883" cy="914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6000" u="none" cap="none" strike="noStrike">
                <a:solidFill>
                  <a:srgbClr val="000000"/>
                </a:solidFill>
                <a:latin typeface="Montserrat"/>
                <a:ea typeface="Montserrat"/>
                <a:cs typeface="Montserrat"/>
                <a:sym typeface="Montserrat"/>
              </a:rPr>
              <a:t>Implications</a:t>
            </a:r>
            <a:endParaRPr/>
          </a:p>
        </p:txBody>
      </p:sp>
      <p:sp>
        <p:nvSpPr>
          <p:cNvPr id="217" name="Google Shape;217;p4"/>
          <p:cNvSpPr txBox="1"/>
          <p:nvPr/>
        </p:nvSpPr>
        <p:spPr>
          <a:xfrm>
            <a:off x="4061685" y="2370537"/>
            <a:ext cx="9976360" cy="733425"/>
          </a:xfrm>
          <a:prstGeom prst="rect">
            <a:avLst/>
          </a:prstGeom>
          <a:noFill/>
          <a:ln>
            <a:noFill/>
          </a:ln>
        </p:spPr>
        <p:txBody>
          <a:bodyPr anchorCtr="0" anchor="t" bIns="0" lIns="0" spcFirstLastPara="1" rIns="0" wrap="square" tIns="0">
            <a:spAutoFit/>
          </a:bodyPr>
          <a:lstStyle/>
          <a:p>
            <a:pPr indent="0" lvl="0" marL="0" marR="0" rtl="0" algn="r">
              <a:lnSpc>
                <a:spcPct val="120008"/>
              </a:lnSpc>
              <a:spcBef>
                <a:spcPts val="0"/>
              </a:spcBef>
              <a:spcAft>
                <a:spcPts val="0"/>
              </a:spcAft>
              <a:buNone/>
            </a:pPr>
            <a:r>
              <a:rPr b="1" i="0" lang="en-US" sz="2499" u="none" cap="none" strike="noStrike">
                <a:solidFill>
                  <a:srgbClr val="000000"/>
                </a:solidFill>
                <a:latin typeface="Montserrat"/>
                <a:ea typeface="Montserrat"/>
                <a:cs typeface="Montserrat"/>
                <a:sym typeface="Montserrat"/>
              </a:rPr>
              <a:t>What does this mean for quality and access to care for Arizona residents?</a:t>
            </a:r>
            <a:endParaRPr/>
          </a:p>
        </p:txBody>
      </p:sp>
      <p:sp>
        <p:nvSpPr>
          <p:cNvPr id="218" name="Google Shape;218;p4"/>
          <p:cNvSpPr txBox="1"/>
          <p:nvPr/>
        </p:nvSpPr>
        <p:spPr>
          <a:xfrm>
            <a:off x="578390" y="5551960"/>
            <a:ext cx="3569116" cy="74295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1" i="0" lang="en-US" sz="2469" u="none" cap="none" strike="noStrike">
                <a:solidFill>
                  <a:srgbClr val="000000"/>
                </a:solidFill>
                <a:latin typeface="Montserrat"/>
                <a:ea typeface="Montserrat"/>
                <a:cs typeface="Montserrat"/>
                <a:sym typeface="Montserrat"/>
              </a:rPr>
              <a:t>Implications for Quality of Care</a:t>
            </a:r>
            <a:endParaRPr/>
          </a:p>
        </p:txBody>
      </p:sp>
      <p:sp>
        <p:nvSpPr>
          <p:cNvPr id="219" name="Google Shape;219;p4"/>
          <p:cNvSpPr txBox="1"/>
          <p:nvPr/>
        </p:nvSpPr>
        <p:spPr>
          <a:xfrm>
            <a:off x="674749" y="7049727"/>
            <a:ext cx="3051178" cy="1615415"/>
          </a:xfrm>
          <a:prstGeom prst="rect">
            <a:avLst/>
          </a:prstGeom>
          <a:noFill/>
          <a:ln>
            <a:noFill/>
          </a:ln>
        </p:spPr>
        <p:txBody>
          <a:bodyPr anchorCtr="0" anchor="t" bIns="0" lIns="0" spcFirstLastPara="1" rIns="0" wrap="square" tIns="0">
            <a:spAutoFit/>
          </a:bodyPr>
          <a:lstStyle/>
          <a:p>
            <a:pPr indent="-200195" lvl="1" marL="400389" marR="0" rtl="0" algn="l">
              <a:lnSpc>
                <a:spcPct val="140021"/>
              </a:lnSpc>
              <a:spcBef>
                <a:spcPts val="0"/>
              </a:spcBef>
              <a:spcAft>
                <a:spcPts val="0"/>
              </a:spcAft>
              <a:buClr>
                <a:srgbClr val="000000"/>
              </a:buClr>
              <a:buSzPts val="1854"/>
              <a:buFont typeface="Arial"/>
              <a:buChar char="•"/>
            </a:pPr>
            <a:r>
              <a:rPr b="0" i="0" lang="en-US" sz="1854" u="none" cap="none" strike="noStrike">
                <a:solidFill>
                  <a:srgbClr val="000000"/>
                </a:solidFill>
                <a:latin typeface="Proxima Nova"/>
                <a:ea typeface="Proxima Nova"/>
                <a:cs typeface="Proxima Nova"/>
                <a:sym typeface="Proxima Nova"/>
              </a:rPr>
              <a:t>Increased Medical Errors</a:t>
            </a:r>
            <a:endParaRPr/>
          </a:p>
          <a:p>
            <a:pPr indent="-200195" lvl="1" marL="400389" marR="0" rtl="0" algn="l">
              <a:lnSpc>
                <a:spcPct val="140021"/>
              </a:lnSpc>
              <a:spcBef>
                <a:spcPts val="0"/>
              </a:spcBef>
              <a:spcAft>
                <a:spcPts val="0"/>
              </a:spcAft>
              <a:buClr>
                <a:srgbClr val="000000"/>
              </a:buClr>
              <a:buSzPts val="1854"/>
              <a:buFont typeface="Arial"/>
              <a:buChar char="•"/>
            </a:pPr>
            <a:r>
              <a:rPr b="0" i="0" lang="en-US" sz="1854" u="none" cap="none" strike="noStrike">
                <a:solidFill>
                  <a:srgbClr val="000000"/>
                </a:solidFill>
                <a:latin typeface="Proxima Nova"/>
                <a:ea typeface="Proxima Nova"/>
                <a:cs typeface="Proxima Nova"/>
                <a:sym typeface="Proxima Nova"/>
              </a:rPr>
              <a:t>Reduced Patient Satisfaction</a:t>
            </a:r>
            <a:endParaRPr/>
          </a:p>
          <a:p>
            <a:pPr indent="-200195" lvl="1" marL="400389" marR="0" rtl="0" algn="l">
              <a:lnSpc>
                <a:spcPct val="140021"/>
              </a:lnSpc>
              <a:spcBef>
                <a:spcPts val="0"/>
              </a:spcBef>
              <a:spcAft>
                <a:spcPts val="0"/>
              </a:spcAft>
              <a:buClr>
                <a:srgbClr val="000000"/>
              </a:buClr>
              <a:buSzPts val="1854"/>
              <a:buFont typeface="Arial"/>
              <a:buChar char="•"/>
            </a:pPr>
            <a:r>
              <a:rPr b="0" i="0" lang="en-US" sz="1854" u="none" cap="none" strike="noStrike">
                <a:solidFill>
                  <a:srgbClr val="000000"/>
                </a:solidFill>
                <a:latin typeface="Proxima Nova"/>
                <a:ea typeface="Proxima Nova"/>
                <a:cs typeface="Proxima Nova"/>
                <a:sym typeface="Proxima Nova"/>
              </a:rPr>
              <a:t>Delays in Diagnosis and Treatment</a:t>
            </a:r>
            <a:endParaRPr/>
          </a:p>
        </p:txBody>
      </p:sp>
      <p:sp>
        <p:nvSpPr>
          <p:cNvPr id="220" name="Google Shape;220;p4"/>
          <p:cNvSpPr txBox="1"/>
          <p:nvPr/>
        </p:nvSpPr>
        <p:spPr>
          <a:xfrm>
            <a:off x="4565784" y="7049727"/>
            <a:ext cx="3121636" cy="1615415"/>
          </a:xfrm>
          <a:prstGeom prst="rect">
            <a:avLst/>
          </a:prstGeom>
          <a:noFill/>
          <a:ln>
            <a:noFill/>
          </a:ln>
        </p:spPr>
        <p:txBody>
          <a:bodyPr anchorCtr="0" anchor="t" bIns="0" lIns="0" spcFirstLastPara="1" rIns="0" wrap="square" tIns="0">
            <a:spAutoFit/>
          </a:bodyPr>
          <a:lstStyle/>
          <a:p>
            <a:pPr indent="-200195" lvl="1" marL="400389" marR="0" rtl="0" algn="l">
              <a:lnSpc>
                <a:spcPct val="140021"/>
              </a:lnSpc>
              <a:spcBef>
                <a:spcPts val="0"/>
              </a:spcBef>
              <a:spcAft>
                <a:spcPts val="0"/>
              </a:spcAft>
              <a:buClr>
                <a:srgbClr val="000000"/>
              </a:buClr>
              <a:buSzPts val="1854"/>
              <a:buFont typeface="Arial"/>
              <a:buChar char="•"/>
            </a:pPr>
            <a:r>
              <a:rPr b="0" i="0" lang="en-US" sz="1854" u="none" cap="none" strike="noStrike">
                <a:solidFill>
                  <a:srgbClr val="000000"/>
                </a:solidFill>
                <a:latin typeface="Proxima Nova"/>
                <a:ea typeface="Proxima Nova"/>
                <a:cs typeface="Proxima Nova"/>
                <a:sym typeface="Proxima Nova"/>
              </a:rPr>
              <a:t>Shortage of Healthcare Providers</a:t>
            </a:r>
            <a:endParaRPr/>
          </a:p>
          <a:p>
            <a:pPr indent="-200195" lvl="1" marL="400389" marR="0" rtl="0" algn="l">
              <a:lnSpc>
                <a:spcPct val="140021"/>
              </a:lnSpc>
              <a:spcBef>
                <a:spcPts val="0"/>
              </a:spcBef>
              <a:spcAft>
                <a:spcPts val="0"/>
              </a:spcAft>
              <a:buClr>
                <a:srgbClr val="000000"/>
              </a:buClr>
              <a:buSzPts val="1854"/>
              <a:buFont typeface="Arial"/>
              <a:buChar char="•"/>
            </a:pPr>
            <a:r>
              <a:rPr b="0" i="0" lang="en-US" sz="1854" u="none" cap="none" strike="noStrike">
                <a:solidFill>
                  <a:srgbClr val="000000"/>
                </a:solidFill>
                <a:latin typeface="Proxima Nova"/>
                <a:ea typeface="Proxima Nova"/>
                <a:cs typeface="Proxima Nova"/>
                <a:sym typeface="Proxima Nova"/>
              </a:rPr>
              <a:t>Limited Specialized Care Availability</a:t>
            </a:r>
            <a:endParaRPr/>
          </a:p>
          <a:p>
            <a:pPr indent="-200195" lvl="1" marL="400389" marR="0" rtl="0" algn="l">
              <a:lnSpc>
                <a:spcPct val="140021"/>
              </a:lnSpc>
              <a:spcBef>
                <a:spcPts val="0"/>
              </a:spcBef>
              <a:spcAft>
                <a:spcPts val="0"/>
              </a:spcAft>
              <a:buClr>
                <a:srgbClr val="000000"/>
              </a:buClr>
              <a:buSzPts val="1854"/>
              <a:buFont typeface="Arial"/>
              <a:buChar char="•"/>
            </a:pPr>
            <a:r>
              <a:rPr b="0" i="0" lang="en-US" sz="1854" u="none" cap="none" strike="noStrike">
                <a:solidFill>
                  <a:srgbClr val="000000"/>
                </a:solidFill>
                <a:latin typeface="Proxima Nova"/>
                <a:ea typeface="Proxima Nova"/>
                <a:cs typeface="Proxima Nova"/>
                <a:sym typeface="Proxima Nova"/>
              </a:rPr>
              <a:t>Rural Health Disparities</a:t>
            </a:r>
            <a:endParaRPr/>
          </a:p>
        </p:txBody>
      </p:sp>
      <p:sp>
        <p:nvSpPr>
          <p:cNvPr id="221" name="Google Shape;221;p4"/>
          <p:cNvSpPr txBox="1"/>
          <p:nvPr/>
        </p:nvSpPr>
        <p:spPr>
          <a:xfrm>
            <a:off x="13631475" y="6447575"/>
            <a:ext cx="3752889" cy="2806700"/>
          </a:xfrm>
          <a:prstGeom prst="rect">
            <a:avLst/>
          </a:prstGeom>
          <a:noFill/>
          <a:ln>
            <a:noFill/>
          </a:ln>
        </p:spPr>
        <p:txBody>
          <a:bodyPr anchorCtr="0" anchor="t" bIns="0" lIns="0" spcFirstLastPara="1" rIns="0" wrap="square" tIns="0">
            <a:spAutoFit/>
          </a:bodyPr>
          <a:lstStyle/>
          <a:p>
            <a:pPr indent="-215898" lvl="1" marL="431798" marR="0" rtl="0" algn="l">
              <a:lnSpc>
                <a:spcPct val="140020"/>
              </a:lnSpc>
              <a:spcBef>
                <a:spcPts val="0"/>
              </a:spcBef>
              <a:spcAft>
                <a:spcPts val="0"/>
              </a:spcAft>
              <a:buClr>
                <a:srgbClr val="000000"/>
              </a:buClr>
              <a:buSzPts val="1999"/>
              <a:buFont typeface="Arial"/>
              <a:buChar char="•"/>
            </a:pPr>
            <a:r>
              <a:rPr b="0" i="0" lang="en-US" sz="1999" u="none" cap="none" strike="noStrike">
                <a:solidFill>
                  <a:srgbClr val="000000"/>
                </a:solidFill>
                <a:latin typeface="Proxima Nova"/>
                <a:ea typeface="Proxima Nova"/>
                <a:cs typeface="Proxima Nova"/>
                <a:sym typeface="Proxima Nova"/>
              </a:rPr>
              <a:t>Promoting Provider Wellbeing</a:t>
            </a:r>
            <a:endParaRPr/>
          </a:p>
          <a:p>
            <a:pPr indent="-215898" lvl="1" marL="431798" marR="0" rtl="0" algn="l">
              <a:lnSpc>
                <a:spcPct val="140020"/>
              </a:lnSpc>
              <a:spcBef>
                <a:spcPts val="0"/>
              </a:spcBef>
              <a:spcAft>
                <a:spcPts val="0"/>
              </a:spcAft>
              <a:buClr>
                <a:srgbClr val="000000"/>
              </a:buClr>
              <a:buSzPts val="1999"/>
              <a:buFont typeface="Arial"/>
              <a:buChar char="•"/>
            </a:pPr>
            <a:r>
              <a:rPr b="0" i="0" lang="en-US" sz="1999" u="none" cap="none" strike="noStrike">
                <a:solidFill>
                  <a:srgbClr val="000000"/>
                </a:solidFill>
                <a:latin typeface="Proxima Nova"/>
                <a:ea typeface="Proxima Nova"/>
                <a:cs typeface="Proxima Nova"/>
                <a:sym typeface="Proxima Nova"/>
              </a:rPr>
              <a:t>Strengthening Rural Health Networks</a:t>
            </a:r>
            <a:endParaRPr/>
          </a:p>
          <a:p>
            <a:pPr indent="-215898" lvl="1" marL="431798" marR="0" rtl="0" algn="l">
              <a:lnSpc>
                <a:spcPct val="140020"/>
              </a:lnSpc>
              <a:spcBef>
                <a:spcPts val="0"/>
              </a:spcBef>
              <a:spcAft>
                <a:spcPts val="0"/>
              </a:spcAft>
              <a:buClr>
                <a:srgbClr val="000000"/>
              </a:buClr>
              <a:buSzPts val="1999"/>
              <a:buFont typeface="Arial"/>
              <a:buChar char="•"/>
            </a:pPr>
            <a:r>
              <a:rPr b="0" i="0" lang="en-US" sz="1999" u="none" cap="none" strike="noStrike">
                <a:solidFill>
                  <a:srgbClr val="000000"/>
                </a:solidFill>
                <a:latin typeface="Proxima Nova"/>
                <a:ea typeface="Proxima Nova"/>
                <a:cs typeface="Proxima Nova"/>
                <a:sym typeface="Proxima Nova"/>
              </a:rPr>
              <a:t>Building Resilient Healthcare Systems</a:t>
            </a:r>
            <a:endParaRPr/>
          </a:p>
          <a:p>
            <a:pPr indent="-215898" lvl="1" marL="431798" marR="0" rtl="0" algn="l">
              <a:lnSpc>
                <a:spcPct val="140020"/>
              </a:lnSpc>
              <a:spcBef>
                <a:spcPts val="0"/>
              </a:spcBef>
              <a:spcAft>
                <a:spcPts val="0"/>
              </a:spcAft>
              <a:buClr>
                <a:srgbClr val="000000"/>
              </a:buClr>
              <a:buSzPts val="1999"/>
              <a:buFont typeface="Arial"/>
              <a:buChar char="•"/>
            </a:pPr>
            <a:r>
              <a:rPr b="0" i="0" lang="en-US" sz="1999" u="none" cap="none" strike="noStrike">
                <a:solidFill>
                  <a:srgbClr val="000000"/>
                </a:solidFill>
                <a:latin typeface="Proxima Nova"/>
                <a:ea typeface="Proxima Nova"/>
                <a:cs typeface="Proxima Nova"/>
                <a:sym typeface="Proxima Nova"/>
              </a:rPr>
              <a:t>Increasing leader capabilities</a:t>
            </a:r>
            <a:endParaRPr/>
          </a:p>
          <a:p>
            <a:pPr indent="0" lvl="0" marL="0" marR="0" rtl="0" algn="l">
              <a:lnSpc>
                <a:spcPct val="140020"/>
              </a:lnSpc>
              <a:spcBef>
                <a:spcPts val="0"/>
              </a:spcBef>
              <a:spcAft>
                <a:spcPts val="0"/>
              </a:spcAft>
              <a:buNone/>
            </a:pPr>
            <a:r>
              <a:t/>
            </a:r>
            <a:endParaRPr b="0" i="0" sz="1999" u="none" cap="none" strike="noStrike">
              <a:solidFill>
                <a:srgbClr val="000000"/>
              </a:solidFill>
              <a:latin typeface="Proxima Nova"/>
              <a:ea typeface="Proxima Nova"/>
              <a:cs typeface="Proxima Nova"/>
              <a:sym typeface="Proxima Nova"/>
            </a:endParaRPr>
          </a:p>
        </p:txBody>
      </p:sp>
      <p:sp>
        <p:nvSpPr>
          <p:cNvPr id="222" name="Google Shape;222;p4"/>
          <p:cNvSpPr txBox="1"/>
          <p:nvPr/>
        </p:nvSpPr>
        <p:spPr>
          <a:xfrm>
            <a:off x="4565784" y="5607879"/>
            <a:ext cx="3759443" cy="751697"/>
          </a:xfrm>
          <a:prstGeom prst="rect">
            <a:avLst/>
          </a:prstGeom>
          <a:noFill/>
          <a:ln>
            <a:noFill/>
          </a:ln>
        </p:spPr>
        <p:txBody>
          <a:bodyPr anchorCtr="0" anchor="t" bIns="0" lIns="0" spcFirstLastPara="1" rIns="0" wrap="square" tIns="0">
            <a:spAutoFit/>
          </a:bodyPr>
          <a:lstStyle/>
          <a:p>
            <a:pPr indent="0" lvl="0" marL="0" marR="0" rtl="0" algn="l">
              <a:lnSpc>
                <a:spcPct val="119991"/>
              </a:lnSpc>
              <a:spcBef>
                <a:spcPts val="0"/>
              </a:spcBef>
              <a:spcAft>
                <a:spcPts val="0"/>
              </a:spcAft>
              <a:buNone/>
            </a:pPr>
            <a:r>
              <a:rPr b="1" i="0" lang="en-US" sz="2466" u="none" cap="none" strike="noStrike">
                <a:solidFill>
                  <a:srgbClr val="000000"/>
                </a:solidFill>
                <a:latin typeface="Montserrat"/>
                <a:ea typeface="Montserrat"/>
                <a:cs typeface="Montserrat"/>
                <a:sym typeface="Montserrat"/>
              </a:rPr>
              <a:t>Implications for Access to Care</a:t>
            </a:r>
            <a:endParaRPr/>
          </a:p>
        </p:txBody>
      </p:sp>
      <p:sp>
        <p:nvSpPr>
          <p:cNvPr id="223" name="Google Shape;223;p4"/>
          <p:cNvSpPr txBox="1"/>
          <p:nvPr/>
        </p:nvSpPr>
        <p:spPr>
          <a:xfrm>
            <a:off x="13744524" y="5018899"/>
            <a:ext cx="3988401" cy="751697"/>
          </a:xfrm>
          <a:prstGeom prst="rect">
            <a:avLst/>
          </a:prstGeom>
          <a:noFill/>
          <a:ln>
            <a:noFill/>
          </a:ln>
        </p:spPr>
        <p:txBody>
          <a:bodyPr anchorCtr="0" anchor="t" bIns="0" lIns="0" spcFirstLastPara="1" rIns="0" wrap="square" tIns="0">
            <a:spAutoFit/>
          </a:bodyPr>
          <a:lstStyle/>
          <a:p>
            <a:pPr indent="0" lvl="0" marL="0" marR="0" rtl="0" algn="l">
              <a:lnSpc>
                <a:spcPct val="119991"/>
              </a:lnSpc>
              <a:spcBef>
                <a:spcPts val="0"/>
              </a:spcBef>
              <a:spcAft>
                <a:spcPts val="0"/>
              </a:spcAft>
              <a:buNone/>
            </a:pPr>
            <a:r>
              <a:rPr b="1" i="0" lang="en-US" sz="2466" u="none" cap="none" strike="noStrike">
                <a:solidFill>
                  <a:srgbClr val="000000"/>
                </a:solidFill>
                <a:latin typeface="Montserrat"/>
                <a:ea typeface="Montserrat"/>
                <a:cs typeface="Montserrat"/>
                <a:sym typeface="Montserrat"/>
              </a:rPr>
              <a:t>Opportunities for Improvement</a:t>
            </a:r>
            <a:endParaRPr/>
          </a:p>
        </p:txBody>
      </p:sp>
      <p:sp>
        <p:nvSpPr>
          <p:cNvPr id="224" name="Google Shape;224;p4"/>
          <p:cNvSpPr txBox="1"/>
          <p:nvPr/>
        </p:nvSpPr>
        <p:spPr>
          <a:xfrm>
            <a:off x="8713661" y="5359663"/>
            <a:ext cx="3063358" cy="1127545"/>
          </a:xfrm>
          <a:prstGeom prst="rect">
            <a:avLst/>
          </a:prstGeom>
          <a:noFill/>
          <a:ln>
            <a:noFill/>
          </a:ln>
        </p:spPr>
        <p:txBody>
          <a:bodyPr anchorCtr="0" anchor="t" bIns="0" lIns="0" spcFirstLastPara="1" rIns="0" wrap="square" tIns="0">
            <a:spAutoFit/>
          </a:bodyPr>
          <a:lstStyle/>
          <a:p>
            <a:pPr indent="0" lvl="0" marL="0" marR="0" rtl="0" algn="l">
              <a:lnSpc>
                <a:spcPct val="119991"/>
              </a:lnSpc>
              <a:spcBef>
                <a:spcPts val="0"/>
              </a:spcBef>
              <a:spcAft>
                <a:spcPts val="0"/>
              </a:spcAft>
              <a:buNone/>
            </a:pPr>
            <a:r>
              <a:rPr b="1" i="0" lang="en-US" sz="2466" u="none" cap="none" strike="noStrike">
                <a:solidFill>
                  <a:srgbClr val="000000"/>
                </a:solidFill>
                <a:latin typeface="Montserrat"/>
                <a:ea typeface="Montserrat"/>
                <a:cs typeface="Montserrat"/>
                <a:sym typeface="Montserrat"/>
              </a:rPr>
              <a:t>Outcomes Attributable to Burnout</a:t>
            </a:r>
            <a:endParaRPr/>
          </a:p>
        </p:txBody>
      </p:sp>
      <p:sp>
        <p:nvSpPr>
          <p:cNvPr id="225" name="Google Shape;225;p4"/>
          <p:cNvSpPr/>
          <p:nvPr/>
        </p:nvSpPr>
        <p:spPr>
          <a:xfrm rot="5400000">
            <a:off x="8973947" y="8619574"/>
            <a:ext cx="204115" cy="135991"/>
          </a:xfrm>
          <a:custGeom>
            <a:rect b="b" l="l" r="r" t="t"/>
            <a:pathLst>
              <a:path extrusionOk="0" h="135991" w="204115">
                <a:moveTo>
                  <a:pt x="0" y="0"/>
                </a:moveTo>
                <a:lnTo>
                  <a:pt x="204115" y="0"/>
                </a:lnTo>
                <a:lnTo>
                  <a:pt x="204115" y="135991"/>
                </a:lnTo>
                <a:lnTo>
                  <a:pt x="0" y="135991"/>
                </a:lnTo>
                <a:lnTo>
                  <a:pt x="0" y="0"/>
                </a:lnTo>
                <a:close/>
              </a:path>
            </a:pathLst>
          </a:custGeom>
          <a:blipFill rotWithShape="1">
            <a:blip r:embed="rId6">
              <a:alphaModFix/>
            </a:blip>
            <a:stretch>
              <a:fillRect b="0" l="0" r="0" t="0"/>
            </a:stretch>
          </a:blipFill>
          <a:ln>
            <a:noFill/>
          </a:ln>
        </p:spPr>
      </p:sp>
      <p:sp>
        <p:nvSpPr>
          <p:cNvPr id="226" name="Google Shape;226;p4"/>
          <p:cNvSpPr txBox="1"/>
          <p:nvPr/>
        </p:nvSpPr>
        <p:spPr>
          <a:xfrm>
            <a:off x="9264212" y="6903492"/>
            <a:ext cx="2539290" cy="1886135"/>
          </a:xfrm>
          <a:prstGeom prst="rect">
            <a:avLst/>
          </a:prstGeom>
          <a:noFill/>
          <a:ln>
            <a:noFill/>
          </a:ln>
        </p:spPr>
        <p:txBody>
          <a:bodyPr anchorCtr="0" anchor="t" bIns="0" lIns="0" spcFirstLastPara="1" rIns="0" wrap="square" tIns="0">
            <a:spAutoFit/>
          </a:bodyPr>
          <a:lstStyle/>
          <a:p>
            <a:pPr indent="0" lvl="0" marL="0" marR="0" rtl="0" algn="l">
              <a:lnSpc>
                <a:spcPct val="140101"/>
              </a:lnSpc>
              <a:spcBef>
                <a:spcPts val="0"/>
              </a:spcBef>
              <a:spcAft>
                <a:spcPts val="0"/>
              </a:spcAft>
              <a:buNone/>
            </a:pPr>
            <a:r>
              <a:rPr b="1" i="0" lang="en-US" sz="1187" u="none" cap="none" strike="noStrike">
                <a:solidFill>
                  <a:srgbClr val="000000"/>
                </a:solidFill>
                <a:latin typeface="Inter"/>
                <a:ea typeface="Inter"/>
                <a:cs typeface="Inter"/>
                <a:sym typeface="Inter"/>
              </a:rPr>
              <a:t>Increase</a:t>
            </a:r>
            <a:r>
              <a:rPr b="0" i="0" lang="en-US" sz="1187" u="none" cap="none" strike="noStrike">
                <a:solidFill>
                  <a:srgbClr val="000000"/>
                </a:solidFill>
                <a:latin typeface="Inter"/>
                <a:ea typeface="Inter"/>
                <a:cs typeface="Inter"/>
                <a:sym typeface="Inter"/>
              </a:rPr>
              <a:t> in medical errors</a:t>
            </a:r>
            <a:endParaRPr/>
          </a:p>
          <a:p>
            <a:pPr indent="0" lvl="0" marL="0" marR="0" rtl="0" algn="l">
              <a:lnSpc>
                <a:spcPct val="140101"/>
              </a:lnSpc>
              <a:spcBef>
                <a:spcPts val="0"/>
              </a:spcBef>
              <a:spcAft>
                <a:spcPts val="0"/>
              </a:spcAft>
              <a:buNone/>
            </a:pPr>
            <a:r>
              <a:t/>
            </a:r>
            <a:endParaRPr b="0" i="0" sz="1187" u="none" cap="none" strike="noStrike">
              <a:solidFill>
                <a:srgbClr val="000000"/>
              </a:solidFill>
              <a:latin typeface="Inter"/>
              <a:ea typeface="Inter"/>
              <a:cs typeface="Inter"/>
              <a:sym typeface="Inter"/>
            </a:endParaRPr>
          </a:p>
          <a:p>
            <a:pPr indent="0" lvl="0" marL="0" marR="0" rtl="0" algn="l">
              <a:lnSpc>
                <a:spcPct val="140101"/>
              </a:lnSpc>
              <a:spcBef>
                <a:spcPts val="0"/>
              </a:spcBef>
              <a:spcAft>
                <a:spcPts val="0"/>
              </a:spcAft>
              <a:buNone/>
            </a:pPr>
            <a:r>
              <a:rPr b="1" i="0" lang="en-US" sz="1187" u="none" cap="none" strike="noStrike">
                <a:solidFill>
                  <a:srgbClr val="000000"/>
                </a:solidFill>
                <a:latin typeface="Inter"/>
                <a:ea typeface="Inter"/>
                <a:cs typeface="Inter"/>
                <a:sym typeface="Inter"/>
              </a:rPr>
              <a:t>Impaired</a:t>
            </a:r>
            <a:r>
              <a:rPr b="0" i="0" lang="en-US" sz="1187" u="none" cap="none" strike="noStrike">
                <a:solidFill>
                  <a:srgbClr val="000000"/>
                </a:solidFill>
                <a:latin typeface="Inter"/>
                <a:ea typeface="Inter"/>
                <a:cs typeface="Inter"/>
                <a:sym typeface="Inter"/>
              </a:rPr>
              <a:t> adherence to guidelines</a:t>
            </a:r>
            <a:endParaRPr/>
          </a:p>
          <a:p>
            <a:pPr indent="0" lvl="0" marL="0" marR="0" rtl="0" algn="l">
              <a:lnSpc>
                <a:spcPct val="140101"/>
              </a:lnSpc>
              <a:spcBef>
                <a:spcPts val="0"/>
              </a:spcBef>
              <a:spcAft>
                <a:spcPts val="0"/>
              </a:spcAft>
              <a:buNone/>
            </a:pPr>
            <a:r>
              <a:t/>
            </a:r>
            <a:endParaRPr b="0" i="0" sz="1187" u="none" cap="none" strike="noStrike">
              <a:solidFill>
                <a:srgbClr val="000000"/>
              </a:solidFill>
              <a:latin typeface="Inter"/>
              <a:ea typeface="Inter"/>
              <a:cs typeface="Inter"/>
              <a:sym typeface="Inter"/>
            </a:endParaRPr>
          </a:p>
          <a:p>
            <a:pPr indent="0" lvl="0" marL="0" marR="0" rtl="0" algn="l">
              <a:lnSpc>
                <a:spcPct val="140101"/>
              </a:lnSpc>
              <a:spcBef>
                <a:spcPts val="0"/>
              </a:spcBef>
              <a:spcAft>
                <a:spcPts val="0"/>
              </a:spcAft>
              <a:buNone/>
            </a:pPr>
            <a:r>
              <a:rPr b="1" i="0" lang="en-US" sz="1187" u="none" cap="none" strike="noStrike">
                <a:solidFill>
                  <a:srgbClr val="000000"/>
                </a:solidFill>
                <a:latin typeface="Inter"/>
                <a:ea typeface="Inter"/>
                <a:cs typeface="Inter"/>
                <a:sym typeface="Inter"/>
              </a:rPr>
              <a:t>Reduced</a:t>
            </a:r>
            <a:r>
              <a:rPr b="0" i="0" lang="en-US" sz="1187" u="none" cap="none" strike="noStrike">
                <a:solidFill>
                  <a:srgbClr val="000000"/>
                </a:solidFill>
                <a:latin typeface="Inter"/>
                <a:ea typeface="Inter"/>
                <a:cs typeface="Inter"/>
                <a:sym typeface="Inter"/>
              </a:rPr>
              <a:t> professionalism</a:t>
            </a:r>
            <a:endParaRPr/>
          </a:p>
          <a:p>
            <a:pPr indent="0" lvl="0" marL="0" marR="0" rtl="0" algn="l">
              <a:lnSpc>
                <a:spcPct val="140101"/>
              </a:lnSpc>
              <a:spcBef>
                <a:spcPts val="0"/>
              </a:spcBef>
              <a:spcAft>
                <a:spcPts val="0"/>
              </a:spcAft>
              <a:buNone/>
            </a:pPr>
            <a:r>
              <a:t/>
            </a:r>
            <a:endParaRPr b="0" i="0" sz="1187" u="none" cap="none" strike="noStrike">
              <a:solidFill>
                <a:srgbClr val="000000"/>
              </a:solidFill>
              <a:latin typeface="Inter"/>
              <a:ea typeface="Inter"/>
              <a:cs typeface="Inter"/>
              <a:sym typeface="Inter"/>
            </a:endParaRPr>
          </a:p>
          <a:p>
            <a:pPr indent="0" lvl="0" marL="0" marR="0" rtl="0" algn="l">
              <a:lnSpc>
                <a:spcPct val="140101"/>
              </a:lnSpc>
              <a:spcBef>
                <a:spcPts val="0"/>
              </a:spcBef>
              <a:spcAft>
                <a:spcPts val="0"/>
              </a:spcAft>
              <a:buNone/>
            </a:pPr>
            <a:r>
              <a:rPr b="1" i="0" lang="en-US" sz="1187" u="none" cap="none" strike="noStrike">
                <a:solidFill>
                  <a:srgbClr val="000000"/>
                </a:solidFill>
                <a:latin typeface="Inter"/>
                <a:ea typeface="Inter"/>
                <a:cs typeface="Inter"/>
                <a:sym typeface="Inter"/>
              </a:rPr>
              <a:t>Decreased</a:t>
            </a:r>
            <a:r>
              <a:rPr b="0" i="0" lang="en-US" sz="1187" u="none" cap="none" strike="noStrike">
                <a:solidFill>
                  <a:srgbClr val="000000"/>
                </a:solidFill>
                <a:latin typeface="Inter"/>
                <a:ea typeface="Inter"/>
                <a:cs typeface="Inter"/>
                <a:sym typeface="Inter"/>
              </a:rPr>
              <a:t> quality of care</a:t>
            </a:r>
            <a:endParaRPr/>
          </a:p>
          <a:p>
            <a:pPr indent="0" lvl="0" marL="0" marR="0" rtl="0" algn="l">
              <a:lnSpc>
                <a:spcPct val="140101"/>
              </a:lnSpc>
              <a:spcBef>
                <a:spcPts val="0"/>
              </a:spcBef>
              <a:spcAft>
                <a:spcPts val="0"/>
              </a:spcAft>
              <a:buNone/>
            </a:pPr>
            <a:r>
              <a:t/>
            </a:r>
            <a:endParaRPr b="0" i="0" sz="1187" u="none" cap="none" strike="noStrike">
              <a:solidFill>
                <a:srgbClr val="000000"/>
              </a:solidFill>
              <a:latin typeface="Inter"/>
              <a:ea typeface="Inter"/>
              <a:cs typeface="Inter"/>
              <a:sym typeface="Inter"/>
            </a:endParaRPr>
          </a:p>
          <a:p>
            <a:pPr indent="0" lvl="0" marL="0" marR="0" rtl="0" algn="l">
              <a:lnSpc>
                <a:spcPct val="140101"/>
              </a:lnSpc>
              <a:spcBef>
                <a:spcPts val="0"/>
              </a:spcBef>
              <a:spcAft>
                <a:spcPts val="0"/>
              </a:spcAft>
              <a:buNone/>
            </a:pPr>
            <a:r>
              <a:rPr b="1" i="0" lang="en-US" sz="1187" u="none" cap="none" strike="noStrike">
                <a:solidFill>
                  <a:srgbClr val="000000"/>
                </a:solidFill>
                <a:latin typeface="Inter"/>
                <a:ea typeface="Inter"/>
                <a:cs typeface="Inter"/>
                <a:sym typeface="Inter"/>
              </a:rPr>
              <a:t>Decrease</a:t>
            </a:r>
            <a:r>
              <a:rPr b="0" i="0" lang="en-US" sz="1187" u="none" cap="none" strike="noStrike">
                <a:solidFill>
                  <a:srgbClr val="000000"/>
                </a:solidFill>
                <a:latin typeface="Inter"/>
                <a:ea typeface="Inter"/>
                <a:cs typeface="Inter"/>
                <a:sym typeface="Inter"/>
              </a:rPr>
              <a:t>d patient safety</a:t>
            </a:r>
            <a:endParaRPr/>
          </a:p>
        </p:txBody>
      </p:sp>
      <p:sp>
        <p:nvSpPr>
          <p:cNvPr id="227" name="Google Shape;227;p4"/>
          <p:cNvSpPr txBox="1"/>
          <p:nvPr/>
        </p:nvSpPr>
        <p:spPr>
          <a:xfrm>
            <a:off x="8693876" y="9026706"/>
            <a:ext cx="2855061" cy="37610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55" u="none" cap="none" strike="noStrike">
                <a:solidFill>
                  <a:srgbClr val="000000"/>
                </a:solidFill>
                <a:latin typeface="Arial"/>
                <a:ea typeface="Arial"/>
                <a:cs typeface="Arial"/>
                <a:sym typeface="Arial"/>
              </a:rPr>
              <a:t>Tawfik, D. S., Scheid, A., Profit, J., Shanafelt, T., Trockel, M., Adair, K. C., Sexton, J. B., Ioannidis, J. P. A. (2019). Evidence relating healthcare provider burnout and quality of care: A systematic review and meta-analysis. Annals of Internal Medicine, 171(8), 555-567. https://doi.org/10.7326/M19-1152&amp;#8203</a:t>
            </a:r>
            <a:endParaRPr/>
          </a:p>
        </p:txBody>
      </p:sp>
      <p:sp>
        <p:nvSpPr>
          <p:cNvPr id="228" name="Google Shape;228;p4"/>
          <p:cNvSpPr/>
          <p:nvPr/>
        </p:nvSpPr>
        <p:spPr>
          <a:xfrm rot="5400000">
            <a:off x="8973947" y="8251274"/>
            <a:ext cx="204115" cy="135991"/>
          </a:xfrm>
          <a:custGeom>
            <a:rect b="b" l="l" r="r" t="t"/>
            <a:pathLst>
              <a:path extrusionOk="0" h="135991" w="204115">
                <a:moveTo>
                  <a:pt x="0" y="0"/>
                </a:moveTo>
                <a:lnTo>
                  <a:pt x="204115" y="0"/>
                </a:lnTo>
                <a:lnTo>
                  <a:pt x="204115" y="135991"/>
                </a:lnTo>
                <a:lnTo>
                  <a:pt x="0" y="135991"/>
                </a:lnTo>
                <a:lnTo>
                  <a:pt x="0" y="0"/>
                </a:lnTo>
                <a:close/>
              </a:path>
            </a:pathLst>
          </a:custGeom>
          <a:blipFill rotWithShape="1">
            <a:blip r:embed="rId6">
              <a:alphaModFix/>
            </a:blip>
            <a:stretch>
              <a:fillRect b="0" l="0" r="0" t="0"/>
            </a:stretch>
          </a:blipFill>
          <a:ln>
            <a:noFill/>
          </a:ln>
        </p:spPr>
      </p:sp>
      <p:sp>
        <p:nvSpPr>
          <p:cNvPr id="229" name="Google Shape;229;p4"/>
          <p:cNvSpPr/>
          <p:nvPr/>
        </p:nvSpPr>
        <p:spPr>
          <a:xfrm rot="5400000">
            <a:off x="8973947" y="7803726"/>
            <a:ext cx="204115" cy="135991"/>
          </a:xfrm>
          <a:custGeom>
            <a:rect b="b" l="l" r="r" t="t"/>
            <a:pathLst>
              <a:path extrusionOk="0" h="135991" w="204115">
                <a:moveTo>
                  <a:pt x="0" y="0"/>
                </a:moveTo>
                <a:lnTo>
                  <a:pt x="204115" y="0"/>
                </a:lnTo>
                <a:lnTo>
                  <a:pt x="204115" y="135991"/>
                </a:lnTo>
                <a:lnTo>
                  <a:pt x="0" y="135991"/>
                </a:lnTo>
                <a:lnTo>
                  <a:pt x="0" y="0"/>
                </a:lnTo>
                <a:close/>
              </a:path>
            </a:pathLst>
          </a:custGeom>
          <a:blipFill rotWithShape="1">
            <a:blip r:embed="rId6">
              <a:alphaModFix/>
            </a:blip>
            <a:stretch>
              <a:fillRect b="0" l="0" r="0" t="0"/>
            </a:stretch>
          </a:blipFill>
          <a:ln>
            <a:noFill/>
          </a:ln>
        </p:spPr>
      </p:sp>
      <p:sp>
        <p:nvSpPr>
          <p:cNvPr id="230" name="Google Shape;230;p4"/>
          <p:cNvSpPr/>
          <p:nvPr/>
        </p:nvSpPr>
        <p:spPr>
          <a:xfrm rot="-5400000">
            <a:off x="8973947" y="6966128"/>
            <a:ext cx="204115" cy="135991"/>
          </a:xfrm>
          <a:custGeom>
            <a:rect b="b" l="l" r="r" t="t"/>
            <a:pathLst>
              <a:path extrusionOk="0" h="135991" w="204115">
                <a:moveTo>
                  <a:pt x="0" y="0"/>
                </a:moveTo>
                <a:lnTo>
                  <a:pt x="204115" y="0"/>
                </a:lnTo>
                <a:lnTo>
                  <a:pt x="204115" y="135992"/>
                </a:lnTo>
                <a:lnTo>
                  <a:pt x="0" y="135992"/>
                </a:lnTo>
                <a:lnTo>
                  <a:pt x="0" y="0"/>
                </a:lnTo>
                <a:close/>
              </a:path>
            </a:pathLst>
          </a:custGeom>
          <a:blipFill rotWithShape="1">
            <a:blip r:embed="rId6">
              <a:alphaModFix/>
            </a:blip>
            <a:stretch>
              <a:fillRect b="0" l="0" r="0" t="0"/>
            </a:stretch>
          </a:blipFill>
          <a:ln>
            <a:noFill/>
          </a:ln>
        </p:spPr>
      </p:sp>
      <p:sp>
        <p:nvSpPr>
          <p:cNvPr id="231" name="Google Shape;231;p4"/>
          <p:cNvSpPr/>
          <p:nvPr/>
        </p:nvSpPr>
        <p:spPr>
          <a:xfrm>
            <a:off x="8836066" y="7383831"/>
            <a:ext cx="345918" cy="142141"/>
          </a:xfrm>
          <a:custGeom>
            <a:rect b="b" l="l" r="r" t="t"/>
            <a:pathLst>
              <a:path extrusionOk="0" h="142141" w="345918">
                <a:moveTo>
                  <a:pt x="0" y="0"/>
                </a:moveTo>
                <a:lnTo>
                  <a:pt x="345918" y="0"/>
                </a:lnTo>
                <a:lnTo>
                  <a:pt x="345918" y="142141"/>
                </a:lnTo>
                <a:lnTo>
                  <a:pt x="0" y="142141"/>
                </a:lnTo>
                <a:lnTo>
                  <a:pt x="0" y="0"/>
                </a:lnTo>
                <a:close/>
              </a:path>
            </a:pathLst>
          </a:custGeom>
          <a:blipFill rotWithShape="1">
            <a:blip r:embed="rId7">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